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66" r:id="rId3"/>
    <p:sldId id="257" r:id="rId4"/>
    <p:sldId id="265" r:id="rId5"/>
    <p:sldId id="264" r:id="rId6"/>
    <p:sldId id="258" r:id="rId7"/>
    <p:sldId id="267" r:id="rId8"/>
  </p:sldIdLst>
  <p:sldSz cx="9144000" cy="6858000" type="screen4x3"/>
  <p:notesSz cx="9144000" cy="6858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473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20628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3604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02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837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7747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00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268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6820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5672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208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492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36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4201"/>
            <a:ext cx="3733800" cy="3175"/>
          </a:xfrm>
          <a:custGeom>
            <a:avLst/>
            <a:gdLst/>
            <a:ahLst/>
            <a:cxnLst/>
            <a:rect l="l" t="t" r="r" b="b"/>
            <a:pathLst>
              <a:path w="3733800" h="3175">
                <a:moveTo>
                  <a:pt x="0" y="3111"/>
                </a:moveTo>
                <a:lnTo>
                  <a:pt x="3733800" y="3111"/>
                </a:lnTo>
                <a:lnTo>
                  <a:pt x="3733800" y="0"/>
                </a:lnTo>
                <a:lnTo>
                  <a:pt x="0" y="0"/>
                </a:lnTo>
                <a:lnTo>
                  <a:pt x="0" y="311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10200" y="3897312"/>
            <a:ext cx="3733800" cy="192405"/>
          </a:xfrm>
          <a:custGeom>
            <a:avLst/>
            <a:gdLst/>
            <a:ahLst/>
            <a:cxnLst/>
            <a:rect l="l" t="t" r="r" b="b"/>
            <a:pathLst>
              <a:path w="3733800" h="192404">
                <a:moveTo>
                  <a:pt x="0" y="192087"/>
                </a:moveTo>
                <a:lnTo>
                  <a:pt x="3733800" y="192087"/>
                </a:lnTo>
                <a:lnTo>
                  <a:pt x="3733800" y="0"/>
                </a:lnTo>
                <a:lnTo>
                  <a:pt x="0" y="0"/>
                </a:lnTo>
                <a:lnTo>
                  <a:pt x="0" y="192087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0200" y="3975861"/>
            <a:ext cx="3063875" cy="0"/>
          </a:xfrm>
          <a:custGeom>
            <a:avLst/>
            <a:gdLst/>
            <a:ahLst/>
            <a:cxnLst/>
            <a:rect l="l" t="t" r="r" b="b"/>
            <a:pathLst>
              <a:path w="3063875">
                <a:moveTo>
                  <a:pt x="0" y="0"/>
                </a:moveTo>
                <a:lnTo>
                  <a:pt x="3063875" y="0"/>
                </a:lnTo>
              </a:path>
            </a:pathLst>
          </a:custGeom>
          <a:ln w="269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77176" y="4079049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4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816350"/>
            <a:ext cx="9144000" cy="78105"/>
          </a:xfrm>
          <a:custGeom>
            <a:avLst/>
            <a:gdLst/>
            <a:ahLst/>
            <a:cxnLst/>
            <a:rect l="l" t="t" r="r" b="b"/>
            <a:pathLst>
              <a:path w="9144000" h="78104">
                <a:moveTo>
                  <a:pt x="0" y="77850"/>
                </a:moveTo>
                <a:lnTo>
                  <a:pt x="9144000" y="77850"/>
                </a:lnTo>
                <a:lnTo>
                  <a:pt x="9144000" y="0"/>
                </a:lnTo>
                <a:lnTo>
                  <a:pt x="0" y="0"/>
                </a:lnTo>
                <a:lnTo>
                  <a:pt x="0" y="7785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702050"/>
            <a:ext cx="6413500" cy="114300"/>
          </a:xfrm>
          <a:custGeom>
            <a:avLst/>
            <a:gdLst/>
            <a:ahLst/>
            <a:cxnLst/>
            <a:rect l="l" t="t" r="r" b="b"/>
            <a:pathLst>
              <a:path w="6413500" h="114300">
                <a:moveTo>
                  <a:pt x="0" y="114300"/>
                </a:moveTo>
                <a:lnTo>
                  <a:pt x="6413500" y="114300"/>
                </a:lnTo>
                <a:lnTo>
                  <a:pt x="64135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13500" y="3702050"/>
            <a:ext cx="2730500" cy="189230"/>
          </a:xfrm>
          <a:custGeom>
            <a:avLst/>
            <a:gdLst/>
            <a:ahLst/>
            <a:cxnLst/>
            <a:rect l="l" t="t" r="r" b="b"/>
            <a:pathLst>
              <a:path w="2730500" h="189229">
                <a:moveTo>
                  <a:pt x="0" y="188975"/>
                </a:moveTo>
                <a:lnTo>
                  <a:pt x="2730500" y="188975"/>
                </a:lnTo>
                <a:lnTo>
                  <a:pt x="2730500" y="0"/>
                </a:lnTo>
                <a:lnTo>
                  <a:pt x="0" y="0"/>
                </a:lnTo>
                <a:lnTo>
                  <a:pt x="0" y="188975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8637" y="2303543"/>
            <a:ext cx="8086725" cy="1331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1670" marR="5080" indent="-1919605" algn="ctr">
              <a:lnSpc>
                <a:spcPct val="100000"/>
              </a:lnSpc>
              <a:spcBef>
                <a:spcPts val="100"/>
              </a:spcBef>
              <a:tabLst>
                <a:tab pos="8073390" algn="l"/>
              </a:tabLst>
            </a:pPr>
            <a:r>
              <a:rPr lang="es-EC" sz="2800" b="1" spc="-55" dirty="0" smtClean="0">
                <a:solidFill>
                  <a:srgbClr val="292A45"/>
                </a:solidFill>
                <a:latin typeface="Trebuchet MS"/>
                <a:cs typeface="Trebuchet MS"/>
              </a:rPr>
              <a:t>BUENAS PRÁCTICAS  DE DIRECCIÓN </a:t>
            </a:r>
          </a:p>
          <a:p>
            <a:pPr marL="1931670" marR="5080" indent="-1919605" algn="ctr">
              <a:lnSpc>
                <a:spcPct val="100000"/>
              </a:lnSpc>
              <a:spcBef>
                <a:spcPts val="100"/>
              </a:spcBef>
              <a:tabLst>
                <a:tab pos="8073390" algn="l"/>
              </a:tabLst>
            </a:pPr>
            <a:r>
              <a:rPr lang="es-EC" sz="2800" b="1" spc="-55" dirty="0" smtClean="0">
                <a:solidFill>
                  <a:srgbClr val="292A45"/>
                </a:solidFill>
                <a:latin typeface="Trebuchet MS"/>
                <a:cs typeface="Trebuchet MS"/>
              </a:rPr>
              <a:t>ESTRATÉGICA UNIVERSITARIA</a:t>
            </a:r>
          </a:p>
          <a:p>
            <a:pPr marL="1931670" marR="5080" indent="-1919605" algn="ctr">
              <a:lnSpc>
                <a:spcPct val="100000"/>
              </a:lnSpc>
              <a:spcBef>
                <a:spcPts val="100"/>
              </a:spcBef>
              <a:tabLst>
                <a:tab pos="8073390" algn="l"/>
              </a:tabLst>
            </a:pPr>
            <a:r>
              <a:rPr lang="es-EC" sz="2800" b="1" spc="-55" dirty="0" smtClean="0">
                <a:solidFill>
                  <a:srgbClr val="292A45"/>
                </a:solidFill>
                <a:latin typeface="Trebuchet MS"/>
                <a:cs typeface="Trebuchet MS"/>
              </a:rPr>
              <a:t>CONVOCATORIA 2021</a:t>
            </a:r>
            <a:r>
              <a:rPr sz="2800" b="1" spc="-555" dirty="0" smtClean="0">
                <a:solidFill>
                  <a:srgbClr val="292A45"/>
                </a:solidFill>
                <a:latin typeface="Trebuchet MS"/>
                <a:cs typeface="Trebuchet MS"/>
              </a:rPr>
              <a:t> </a:t>
            </a:r>
            <a:r>
              <a:rPr lang="es-EC" sz="2800" b="1" dirty="0" smtClean="0">
                <a:solidFill>
                  <a:srgbClr val="292A45"/>
                </a:solidFill>
                <a:latin typeface="Trebuchet MS"/>
                <a:cs typeface="Trebuchet MS"/>
              </a:rPr>
              <a:t> </a:t>
            </a:r>
            <a:endParaRPr sz="2800" dirty="0">
              <a:latin typeface="Trebuchet MS"/>
              <a:cs typeface="Trebuchet MS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redondeado 13"/>
          <p:cNvSpPr/>
          <p:nvPr/>
        </p:nvSpPr>
        <p:spPr>
          <a:xfrm>
            <a:off x="851821" y="2717795"/>
            <a:ext cx="2179469" cy="702549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Julio </a:t>
            </a:r>
            <a:r>
              <a:rPr lang="es-EC" sz="2000" dirty="0" smtClean="0"/>
              <a:t>21 </a:t>
            </a:r>
            <a:r>
              <a:rPr lang="es-EC" sz="2000" dirty="0" smtClean="0"/>
              <a:t>- Septiembre 17</a:t>
            </a:r>
            <a:endParaRPr lang="es-EC" sz="2000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3505201" y="2717796"/>
            <a:ext cx="4358944" cy="7025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Presentación de propuestas de buenas prácticas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895738" y="3635241"/>
            <a:ext cx="2179469" cy="70254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20 septiembre - 15 octubre</a:t>
            </a:r>
            <a:endParaRPr lang="es-EC" sz="2000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895738" y="4552685"/>
            <a:ext cx="2179469" cy="70254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19 de Octubre</a:t>
            </a:r>
            <a:endParaRPr lang="es-EC" sz="2000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3505200" y="1752600"/>
            <a:ext cx="4358945" cy="7025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Lanzamiento de la </a:t>
            </a:r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</a:t>
            </a:r>
            <a:endParaRPr lang="es-EC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885674" y="1725307"/>
            <a:ext cx="2179469" cy="7025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20 de </a:t>
            </a:r>
            <a:r>
              <a:rPr lang="es-EC" sz="2000" dirty="0" smtClean="0"/>
              <a:t>Julio </a:t>
            </a:r>
            <a:endParaRPr lang="es-EC" sz="2000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3505200" y="3635241"/>
            <a:ext cx="4407103" cy="70254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Fase de evaluación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de las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BP por parte del Comité Nacional de Evaluadores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3517247" y="4552685"/>
            <a:ext cx="4395056" cy="70254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Publicación de resultados 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851821" y="5512562"/>
            <a:ext cx="2179469" cy="702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Noviembre 10</a:t>
            </a:r>
            <a:endParaRPr lang="es-EC" sz="2000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3505200" y="5512563"/>
            <a:ext cx="4358945" cy="70254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Presentación de BP seleccionadas en Seminario Nacional</a:t>
            </a:r>
            <a:endParaRPr lang="es-EC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752600" y="364646"/>
            <a:ext cx="5065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CRONOGRAMA</a:t>
            </a:r>
          </a:p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CONVOCATORIA </a:t>
            </a:r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NACIONAL 2021</a:t>
            </a:r>
            <a:endParaRPr lang="es-EC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5" name="Flecha derecha 24"/>
          <p:cNvSpPr/>
          <p:nvPr/>
        </p:nvSpPr>
        <p:spPr>
          <a:xfrm>
            <a:off x="3115844" y="1956793"/>
            <a:ext cx="304801" cy="304800"/>
          </a:xfrm>
          <a:prstGeom prst="rightArrow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6" name="Flecha derecha 25"/>
          <p:cNvSpPr/>
          <p:nvPr/>
        </p:nvSpPr>
        <p:spPr>
          <a:xfrm>
            <a:off x="3115845" y="2916669"/>
            <a:ext cx="304801" cy="304800"/>
          </a:xfrm>
          <a:prstGeom prst="rightArrow">
            <a:avLst/>
          </a:prstGeom>
          <a:solidFill>
            <a:srgbClr val="9D9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7" name="Flecha derecha 26"/>
          <p:cNvSpPr/>
          <p:nvPr/>
        </p:nvSpPr>
        <p:spPr>
          <a:xfrm>
            <a:off x="3115844" y="3834115"/>
            <a:ext cx="304801" cy="304800"/>
          </a:xfrm>
          <a:prstGeom prst="rightArrow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8" name="Flecha derecha 27"/>
          <p:cNvSpPr/>
          <p:nvPr/>
        </p:nvSpPr>
        <p:spPr>
          <a:xfrm>
            <a:off x="3148501" y="4751561"/>
            <a:ext cx="304801" cy="304800"/>
          </a:xfrm>
          <a:prstGeom prst="rightArrow">
            <a:avLst/>
          </a:prstGeom>
          <a:solidFill>
            <a:srgbClr val="70B2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9" name="Flecha derecha 28"/>
          <p:cNvSpPr/>
          <p:nvPr/>
        </p:nvSpPr>
        <p:spPr>
          <a:xfrm>
            <a:off x="3115844" y="5711437"/>
            <a:ext cx="304801" cy="304800"/>
          </a:xfrm>
          <a:prstGeom prst="rightArrow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30" name="Imagen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46"/>
            <a:ext cx="23622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29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4577" y="1011182"/>
            <a:ext cx="309753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latin typeface="Arial"/>
                <a:cs typeface="Arial"/>
              </a:rPr>
              <a:t>REQUISITOS: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1752600"/>
            <a:ext cx="7517181" cy="37189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La </a:t>
            </a:r>
            <a:r>
              <a:rPr sz="2400" b="1" spc="-5" dirty="0">
                <a:latin typeface="Arial"/>
                <a:cs typeface="Arial"/>
              </a:rPr>
              <a:t>BP </a:t>
            </a:r>
            <a:r>
              <a:rPr sz="2400" spc="-5" dirty="0">
                <a:latin typeface="Arial"/>
                <a:cs typeface="Arial"/>
              </a:rPr>
              <a:t>debe pertenecer al ámbito de la dirección o  la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 err="1" smtClean="0">
                <a:latin typeface="Arial"/>
                <a:cs typeface="Arial"/>
              </a:rPr>
              <a:t>gestión</a:t>
            </a:r>
            <a:r>
              <a:rPr lang="es-EC" sz="2400" spc="-5" dirty="0" smtClean="0">
                <a:latin typeface="Arial"/>
                <a:cs typeface="Arial"/>
              </a:rPr>
              <a:t> universitaria</a:t>
            </a:r>
            <a:r>
              <a:rPr sz="2400" spc="-5" dirty="0" smtClean="0">
                <a:latin typeface="Arial"/>
                <a:cs typeface="Arial"/>
              </a:rPr>
              <a:t>.</a:t>
            </a:r>
            <a:endParaRPr lang="es-EC" sz="2400" spc="-5" dirty="0" smtClean="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lang="es-EC" sz="2400" spc="-5" dirty="0" smtClean="0">
                <a:latin typeface="Arial"/>
                <a:cs typeface="Arial"/>
              </a:rPr>
              <a:t>La </a:t>
            </a:r>
            <a:r>
              <a:rPr lang="es-EC" sz="2400" b="1" spc="-5" dirty="0" smtClean="0">
                <a:latin typeface="Arial"/>
                <a:cs typeface="Arial"/>
              </a:rPr>
              <a:t>BP</a:t>
            </a:r>
            <a:r>
              <a:rPr lang="es-EC" sz="2400" spc="-5" dirty="0" smtClean="0">
                <a:latin typeface="Arial"/>
                <a:cs typeface="Arial"/>
              </a:rPr>
              <a:t> debe haber cumplido el proceso de planificación, implementación, evaluación, ajuste y mejora (ciclo PHVA)</a:t>
            </a:r>
            <a:endParaRPr sz="2400" dirty="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La </a:t>
            </a:r>
            <a:r>
              <a:rPr sz="2400" b="1" dirty="0">
                <a:latin typeface="Arial"/>
                <a:cs typeface="Arial"/>
              </a:rPr>
              <a:t>BP </a:t>
            </a:r>
            <a:r>
              <a:rPr lang="es-EC" sz="2400" spc="-5" dirty="0" smtClean="0">
                <a:latin typeface="Arial"/>
                <a:cs typeface="Arial"/>
              </a:rPr>
              <a:t>debe estar vigente al momento de presentarla</a:t>
            </a:r>
            <a:r>
              <a:rPr sz="2400" spc="-5" dirty="0" smtClean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La institución que presente una </a:t>
            </a:r>
            <a:r>
              <a:rPr sz="2400" b="1" spc="-5" dirty="0">
                <a:latin typeface="Arial"/>
                <a:cs typeface="Arial"/>
              </a:rPr>
              <a:t>BP</a:t>
            </a:r>
            <a:r>
              <a:rPr sz="2400" spc="-5" dirty="0">
                <a:latin typeface="Arial"/>
                <a:cs typeface="Arial"/>
              </a:rPr>
              <a:t> debe </a:t>
            </a:r>
            <a:r>
              <a:rPr sz="2400" dirty="0">
                <a:latin typeface="Arial"/>
                <a:cs typeface="Arial"/>
              </a:rPr>
              <a:t>estar  dispuesta </a:t>
            </a:r>
            <a:r>
              <a:rPr sz="2400" spc="-5" dirty="0">
                <a:latin typeface="Arial"/>
                <a:cs typeface="Arial"/>
              </a:rPr>
              <a:t>a ampliar la información de la misma a  otras instituciones que lo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soliciten.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7"/>
          <p:cNvSpPr txBox="1"/>
          <p:nvPr/>
        </p:nvSpPr>
        <p:spPr>
          <a:xfrm>
            <a:off x="1447801" y="1524000"/>
            <a:ext cx="6858000" cy="44268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2616835" algn="l"/>
                <a:tab pos="4592320" algn="l"/>
                <a:tab pos="5203825" algn="l"/>
                <a:tab pos="5734050" algn="l"/>
                <a:tab pos="6407785" algn="l"/>
                <a:tab pos="7023734" algn="l"/>
              </a:tabLst>
            </a:pPr>
            <a:r>
              <a:rPr lang="es-EC" sz="2600" spc="-5" dirty="0" smtClean="0">
                <a:latin typeface="Georgia"/>
                <a:cs typeface="Georgia"/>
              </a:rPr>
              <a:t>Ser </a:t>
            </a:r>
            <a:r>
              <a:rPr lang="es-EC" sz="2600" b="1" spc="-5" dirty="0" smtClean="0">
                <a:latin typeface="Georgia"/>
                <a:cs typeface="Georgia"/>
              </a:rPr>
              <a:t>ef</a:t>
            </a:r>
            <a:r>
              <a:rPr lang="es-EC" sz="2600" b="1" spc="-20" dirty="0" smtClean="0">
                <a:latin typeface="Georgia"/>
                <a:cs typeface="Georgia"/>
              </a:rPr>
              <a:t>i</a:t>
            </a:r>
            <a:r>
              <a:rPr lang="es-EC" sz="2600" b="1" spc="-5" dirty="0" smtClean="0">
                <a:latin typeface="Georgia"/>
                <a:cs typeface="Georgia"/>
              </a:rPr>
              <a:t>caz</a:t>
            </a:r>
            <a:r>
              <a:rPr lang="es-EC" sz="2600" dirty="0" smtClean="0">
                <a:latin typeface="Georgia"/>
                <a:cs typeface="Georgia"/>
              </a:rPr>
              <a:t> </a:t>
            </a:r>
            <a:r>
              <a:rPr lang="es-EC" sz="2600" spc="-15" dirty="0" smtClean="0">
                <a:latin typeface="Georgia"/>
                <a:cs typeface="Georgia"/>
              </a:rPr>
              <a:t>r</a:t>
            </a:r>
            <a:r>
              <a:rPr lang="es-EC" sz="2600" spc="-5" dirty="0" smtClean="0">
                <a:latin typeface="Georgia"/>
                <a:cs typeface="Georgia"/>
              </a:rPr>
              <a:t>espect</a:t>
            </a:r>
            <a:r>
              <a:rPr lang="es-EC" sz="2600" dirty="0" smtClean="0">
                <a:latin typeface="Georgia"/>
                <a:cs typeface="Georgia"/>
              </a:rPr>
              <a:t>o a  </a:t>
            </a:r>
            <a:r>
              <a:rPr lang="es-EC" sz="2600" spc="-5" dirty="0" smtClean="0">
                <a:latin typeface="Georgia"/>
                <a:cs typeface="Georgia"/>
              </a:rPr>
              <a:t>los objetivos esperados, </a:t>
            </a:r>
            <a:r>
              <a:rPr lang="es-EC" sz="2600" b="1" spc="-5" dirty="0" smtClean="0">
                <a:latin typeface="Georgia"/>
                <a:cs typeface="Georgia"/>
              </a:rPr>
              <a:t>eficiente</a:t>
            </a:r>
            <a:r>
              <a:rPr lang="es-EC" sz="2600" spc="-5" dirty="0" smtClean="0">
                <a:latin typeface="Georgia"/>
                <a:cs typeface="Georgia"/>
              </a:rPr>
              <a:t> respecto al recurso empleado y  </a:t>
            </a:r>
            <a:r>
              <a:rPr lang="es-EC" sz="2600" b="1" spc="-5" dirty="0" smtClean="0">
                <a:latin typeface="Georgia"/>
                <a:cs typeface="Georgia"/>
              </a:rPr>
              <a:t>efectivo</a:t>
            </a:r>
            <a:r>
              <a:rPr lang="es-EC" sz="2600" spc="-5" dirty="0" smtClean="0">
                <a:latin typeface="Georgia"/>
                <a:cs typeface="Georgia"/>
              </a:rPr>
              <a:t> en</a:t>
            </a:r>
            <a:r>
              <a:rPr sz="2600" dirty="0" smtClean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la </a:t>
            </a:r>
            <a:r>
              <a:rPr sz="2600" spc="-5" dirty="0" err="1">
                <a:latin typeface="Georgia"/>
                <a:cs typeface="Georgia"/>
              </a:rPr>
              <a:t>solución</a:t>
            </a:r>
            <a:r>
              <a:rPr sz="2600" spc="-5" dirty="0">
                <a:latin typeface="Georgia"/>
                <a:cs typeface="Georgia"/>
              </a:rPr>
              <a:t> </a:t>
            </a:r>
            <a:r>
              <a:rPr sz="2600" spc="-5" dirty="0" smtClean="0">
                <a:latin typeface="Georgia"/>
                <a:cs typeface="Georgia"/>
              </a:rPr>
              <a:t>de </a:t>
            </a:r>
            <a:r>
              <a:rPr sz="2600" spc="-5" dirty="0" err="1" smtClean="0">
                <a:latin typeface="Georgia"/>
                <a:cs typeface="Georgia"/>
              </a:rPr>
              <a:t>problema</a:t>
            </a:r>
            <a:r>
              <a:rPr lang="es-EC" sz="2600" spc="-5" dirty="0" smtClean="0">
                <a:latin typeface="Georgia"/>
                <a:cs typeface="Georgia"/>
              </a:rPr>
              <a:t>s o mejora continua buscada</a:t>
            </a:r>
            <a:r>
              <a:rPr sz="2600" spc="-5" dirty="0" smtClean="0">
                <a:latin typeface="Georgia"/>
                <a:cs typeface="Georgia"/>
              </a:rPr>
              <a:t>.  </a:t>
            </a:r>
            <a:endParaRPr lang="es-EC" sz="2600" spc="-5" dirty="0" smtClean="0">
              <a:latin typeface="Georgia"/>
              <a:cs typeface="Georgia"/>
            </a:endParaRPr>
          </a:p>
          <a:p>
            <a:pPr marL="12700" marR="5080">
              <a:spcBef>
                <a:spcPts val="100"/>
              </a:spcBef>
              <a:tabLst>
                <a:tab pos="2616835" algn="l"/>
                <a:tab pos="4592320" algn="l"/>
                <a:tab pos="5203825" algn="l"/>
                <a:tab pos="5734050" algn="l"/>
                <a:tab pos="6407785" algn="l"/>
                <a:tab pos="7023734" algn="l"/>
              </a:tabLst>
            </a:pPr>
            <a:r>
              <a:rPr lang="es-EC" sz="2600" dirty="0" smtClean="0">
                <a:latin typeface="Georgia"/>
                <a:cs typeface="Georgia"/>
              </a:rPr>
              <a:t>Ser</a:t>
            </a:r>
            <a:r>
              <a:rPr lang="es-EC" sz="2600" b="1" dirty="0" smtClean="0">
                <a:latin typeface="Georgia"/>
                <a:cs typeface="Georgia"/>
              </a:rPr>
              <a:t> innovadora </a:t>
            </a:r>
            <a:r>
              <a:rPr lang="es-EC" sz="2600" dirty="0" smtClean="0">
                <a:latin typeface="Georgia"/>
                <a:cs typeface="Georgia"/>
              </a:rPr>
              <a:t>por generar nuevas formas de</a:t>
            </a:r>
            <a:r>
              <a:rPr lang="es-EC" sz="2600" b="1" dirty="0" smtClean="0">
                <a:latin typeface="Georgia"/>
                <a:cs typeface="Georgia"/>
              </a:rPr>
              <a:t> </a:t>
            </a:r>
            <a:r>
              <a:rPr lang="es-EC" sz="2600" spc="-5" dirty="0" smtClean="0">
                <a:latin typeface="Georgia"/>
                <a:cs typeface="Georgia"/>
              </a:rPr>
              <a:t>actuar o </a:t>
            </a:r>
            <a:r>
              <a:rPr sz="2600" dirty="0" err="1" smtClean="0">
                <a:latin typeface="Georgia"/>
                <a:cs typeface="Georgia"/>
              </a:rPr>
              <a:t>nuev</a:t>
            </a:r>
            <a:r>
              <a:rPr lang="es-EC" sz="2600" dirty="0" smtClean="0">
                <a:latin typeface="Georgia"/>
                <a:cs typeface="Georgia"/>
              </a:rPr>
              <a:t>o</a:t>
            </a:r>
            <a:r>
              <a:rPr sz="2600" dirty="0" smtClean="0">
                <a:latin typeface="Georgia"/>
                <a:cs typeface="Georgia"/>
              </a:rPr>
              <a:t>s </a:t>
            </a:r>
            <a:r>
              <a:rPr sz="2600" spc="-5" dirty="0" err="1" smtClean="0">
                <a:latin typeface="Georgia"/>
                <a:cs typeface="Georgia"/>
              </a:rPr>
              <a:t>estilos</a:t>
            </a:r>
            <a:r>
              <a:rPr sz="2600" spc="-5" dirty="0" smtClean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de </a:t>
            </a:r>
            <a:r>
              <a:rPr sz="2600" spc="-5" dirty="0">
                <a:latin typeface="Georgia"/>
                <a:cs typeface="Georgia"/>
              </a:rPr>
              <a:t>trabajo  </a:t>
            </a:r>
            <a:r>
              <a:rPr sz="2600" dirty="0">
                <a:latin typeface="Georgia"/>
                <a:cs typeface="Georgia"/>
              </a:rPr>
              <a:t>en </a:t>
            </a:r>
            <a:r>
              <a:rPr sz="2600" spc="-5" dirty="0">
                <a:latin typeface="Georgia"/>
                <a:cs typeface="Georgia"/>
              </a:rPr>
              <a:t>la </a:t>
            </a:r>
            <a:r>
              <a:rPr sz="2600" dirty="0" err="1" smtClean="0">
                <a:latin typeface="Georgia"/>
                <a:cs typeface="Georgia"/>
              </a:rPr>
              <a:t>institución</a:t>
            </a:r>
            <a:r>
              <a:rPr sz="2600" dirty="0">
                <a:latin typeface="Georgia"/>
                <a:cs typeface="Georgia"/>
              </a:rPr>
              <a:t>.</a:t>
            </a:r>
          </a:p>
          <a:p>
            <a:pPr marL="12700" marR="5715">
              <a:lnSpc>
                <a:spcPct val="100000"/>
              </a:lnSpc>
            </a:pPr>
            <a:r>
              <a:rPr lang="es-EC" sz="2600" spc="-5" dirty="0" smtClean="0">
                <a:latin typeface="Georgia"/>
                <a:cs typeface="Georgia"/>
              </a:rPr>
              <a:t>Ser</a:t>
            </a:r>
            <a:r>
              <a:rPr lang="es-EC" sz="2600" b="1" spc="-5" dirty="0" smtClean="0">
                <a:latin typeface="Georgia"/>
                <a:cs typeface="Georgia"/>
              </a:rPr>
              <a:t> sostenible </a:t>
            </a:r>
            <a:r>
              <a:rPr sz="2600" dirty="0" smtClean="0">
                <a:latin typeface="Georgia"/>
                <a:cs typeface="Georgia"/>
              </a:rPr>
              <a:t>en </a:t>
            </a:r>
            <a:r>
              <a:rPr sz="2600" dirty="0">
                <a:latin typeface="Georgia"/>
                <a:cs typeface="Georgia"/>
              </a:rPr>
              <a:t>el interior de </a:t>
            </a:r>
            <a:r>
              <a:rPr sz="2600" spc="-5" dirty="0">
                <a:latin typeface="Georgia"/>
                <a:cs typeface="Georgia"/>
              </a:rPr>
              <a:t>la</a:t>
            </a:r>
            <a:r>
              <a:rPr sz="2600" spc="-7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institución.</a:t>
            </a: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600" b="1" spc="-5" dirty="0" smtClean="0">
                <a:latin typeface="Georgia"/>
                <a:cs typeface="Georgia"/>
              </a:rPr>
              <a:t>R</a:t>
            </a:r>
            <a:r>
              <a:rPr lang="es-EC" sz="2600" b="1" spc="-5" dirty="0" err="1" smtClean="0">
                <a:latin typeface="Georgia"/>
                <a:cs typeface="Georgia"/>
              </a:rPr>
              <a:t>eplicable</a:t>
            </a:r>
            <a:r>
              <a:rPr lang="es-EC" sz="2600" spc="-5" dirty="0">
                <a:latin typeface="Georgia"/>
                <a:cs typeface="Georgia"/>
              </a:rPr>
              <a:t> </a:t>
            </a:r>
            <a:r>
              <a:rPr lang="es-EC" sz="2600" spc="-5" dirty="0" smtClean="0">
                <a:latin typeface="Georgia"/>
                <a:cs typeface="Georgia"/>
              </a:rPr>
              <a:t>respecto al </a:t>
            </a:r>
            <a:r>
              <a:rPr lang="es-EC" sz="2600" spc="-5" dirty="0">
                <a:latin typeface="Georgia"/>
                <a:cs typeface="Georgia"/>
              </a:rPr>
              <a:t>p</a:t>
            </a:r>
            <a:r>
              <a:rPr sz="2600" spc="-5" dirty="0" err="1" smtClean="0">
                <a:latin typeface="Georgia"/>
                <a:cs typeface="Georgia"/>
              </a:rPr>
              <a:t>otencial</a:t>
            </a:r>
            <a:r>
              <a:rPr sz="2600" spc="-5" dirty="0" smtClean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de </a:t>
            </a:r>
            <a:r>
              <a:rPr sz="2600" spc="-5" dirty="0">
                <a:latin typeface="Georgia"/>
                <a:cs typeface="Georgia"/>
              </a:rPr>
              <a:t>transferencia </a:t>
            </a:r>
            <a:r>
              <a:rPr sz="2600" dirty="0">
                <a:latin typeface="Georgia"/>
                <a:cs typeface="Georgia"/>
              </a:rPr>
              <a:t>a  </a:t>
            </a:r>
            <a:r>
              <a:rPr sz="2600" spc="-5" dirty="0" err="1" smtClean="0">
                <a:latin typeface="Georgia"/>
                <a:cs typeface="Georgia"/>
              </a:rPr>
              <a:t>otras</a:t>
            </a:r>
            <a:r>
              <a:rPr lang="es-EC" sz="2600" spc="-5" dirty="0">
                <a:latin typeface="Georgia"/>
                <a:cs typeface="Georgia"/>
              </a:rPr>
              <a:t> </a:t>
            </a:r>
            <a:r>
              <a:rPr lang="es-EC" sz="2600" spc="-5" dirty="0" smtClean="0">
                <a:latin typeface="Georgia"/>
                <a:cs typeface="Georgia"/>
              </a:rPr>
              <a:t>unidades o instituciones (flexibilidad y adaptabilidad)</a:t>
            </a:r>
            <a:endParaRPr sz="2600" dirty="0">
              <a:latin typeface="Georgia"/>
              <a:cs typeface="Georgia"/>
            </a:endParaRPr>
          </a:p>
        </p:txBody>
      </p:sp>
      <p:sp>
        <p:nvSpPr>
          <p:cNvPr id="3" name="object 2"/>
          <p:cNvSpPr txBox="1">
            <a:spLocks/>
          </p:cNvSpPr>
          <p:nvPr/>
        </p:nvSpPr>
        <p:spPr>
          <a:xfrm>
            <a:off x="1480039" y="838200"/>
            <a:ext cx="30975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s-EC" sz="2800" b="1" spc="-10" dirty="0" smtClean="0">
                <a:latin typeface="Arial"/>
                <a:cs typeface="Arial"/>
              </a:rPr>
              <a:t>… REQUISITOS</a:t>
            </a:r>
            <a:r>
              <a:rPr lang="es-EC" b="1" spc="-10" dirty="0" smtClean="0">
                <a:latin typeface="Arial"/>
                <a:cs typeface="Arial"/>
              </a:rPr>
              <a:t>:</a:t>
            </a:r>
            <a:endParaRPr lang="es-EC" b="1" spc="-10" dirty="0"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0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47800" y="838200"/>
            <a:ext cx="2694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800" dirty="0" smtClean="0"/>
              <a:t>… </a:t>
            </a:r>
            <a:r>
              <a:rPr lang="es-EC" sz="2800" b="1" dirty="0" smtClean="0"/>
              <a:t>REQUISITOS </a:t>
            </a:r>
            <a:endParaRPr lang="es-EC" sz="28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524000" y="144780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400" dirty="0" smtClean="0"/>
              <a:t>La BP  debe estar enmarcada dentro de los siguientes </a:t>
            </a:r>
            <a:r>
              <a:rPr lang="es-EC" sz="2400" b="1" dirty="0" smtClean="0"/>
              <a:t>criterios de excelencia </a:t>
            </a:r>
            <a:r>
              <a:rPr lang="es-EC" sz="2400" dirty="0" smtClean="0"/>
              <a:t>según el modelo europeo de excelencia  EFQM:</a:t>
            </a:r>
            <a:endParaRPr lang="es-EC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438400" y="2895600"/>
            <a:ext cx="505298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C" sz="2400" dirty="0" smtClean="0"/>
              <a:t>Liderazgo </a:t>
            </a:r>
          </a:p>
          <a:p>
            <a:pPr marL="285750" indent="-285750">
              <a:buFontTx/>
              <a:buChar char="-"/>
            </a:pPr>
            <a:r>
              <a:rPr lang="es-EC" sz="2400" dirty="0" smtClean="0"/>
              <a:t>Estrategia</a:t>
            </a:r>
          </a:p>
          <a:p>
            <a:pPr marL="285750" indent="-285750">
              <a:buFontTx/>
              <a:buChar char="-"/>
            </a:pPr>
            <a:r>
              <a:rPr lang="es-EC" sz="2400" dirty="0" smtClean="0"/>
              <a:t>Personas</a:t>
            </a:r>
          </a:p>
          <a:p>
            <a:pPr marL="285750" indent="-285750">
              <a:buFontTx/>
              <a:buChar char="-"/>
            </a:pPr>
            <a:r>
              <a:rPr lang="es-EC" sz="2400" dirty="0" smtClean="0"/>
              <a:t>Alianzas</a:t>
            </a:r>
            <a:r>
              <a:rPr lang="es-EC" sz="2400" dirty="0"/>
              <a:t> </a:t>
            </a:r>
            <a:r>
              <a:rPr lang="es-EC" sz="2400" dirty="0" smtClean="0"/>
              <a:t>y recursos</a:t>
            </a:r>
          </a:p>
          <a:p>
            <a:pPr marL="285750" indent="-285750">
              <a:buFontTx/>
              <a:buChar char="-"/>
            </a:pPr>
            <a:r>
              <a:rPr lang="es-EC" sz="2400" dirty="0" smtClean="0"/>
              <a:t>Procesos, productos y servicios</a:t>
            </a:r>
          </a:p>
          <a:p>
            <a:pPr marL="285750" indent="-285750">
              <a:buFontTx/>
              <a:buChar char="-"/>
            </a:pPr>
            <a:r>
              <a:rPr lang="es-EC" sz="2400" dirty="0" smtClean="0"/>
              <a:t>Clientes</a:t>
            </a:r>
          </a:p>
          <a:p>
            <a:pPr marL="285750" indent="-285750">
              <a:buFontTx/>
              <a:buChar char="-"/>
            </a:pPr>
            <a:r>
              <a:rPr lang="es-EC" sz="2400" dirty="0" smtClean="0"/>
              <a:t>Responsabilidad Social</a:t>
            </a:r>
          </a:p>
          <a:p>
            <a:pPr marL="285750" indent="-285750">
              <a:buFontTx/>
              <a:buChar char="-"/>
            </a:pP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116625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1030289"/>
            <a:ext cx="655980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" dirty="0" smtClean="0">
                <a:latin typeface="+mn-lt"/>
              </a:rPr>
              <a:t>EVALUACIÓN</a:t>
            </a:r>
            <a:r>
              <a:rPr lang="es-EC" sz="2800" b="1" spc="-10" dirty="0" smtClean="0">
                <a:latin typeface="+mn-lt"/>
              </a:rPr>
              <a:t> DE LAS PRÁCTICAS</a:t>
            </a:r>
            <a:endParaRPr sz="2800" b="1" spc="-10" dirty="0"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14400" y="1933479"/>
            <a:ext cx="3778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400" b="1" dirty="0" smtClean="0"/>
              <a:t>Dimensiones valorativas</a:t>
            </a:r>
            <a:endParaRPr lang="es-EC" sz="2400" b="1" dirty="0"/>
          </a:p>
        </p:txBody>
      </p:sp>
      <p:sp>
        <p:nvSpPr>
          <p:cNvPr id="5" name="Rectángulo 4"/>
          <p:cNvSpPr/>
          <p:nvPr/>
        </p:nvSpPr>
        <p:spPr>
          <a:xfrm>
            <a:off x="1524000" y="2584095"/>
            <a:ext cx="6629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Planificación </a:t>
            </a:r>
            <a:r>
              <a:rPr lang="es-EC" sz="2400" dirty="0">
                <a:solidFill>
                  <a:srgbClr val="000000"/>
                </a:solidFill>
                <a:latin typeface="Arial" panose="020B0604020202020204" pitchFamily="34" charset="0"/>
              </a:rPr>
              <a:t>de la práctica </a:t>
            </a: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(15%) </a:t>
            </a:r>
            <a:endParaRPr lang="es-EC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Desarrollo </a:t>
            </a:r>
            <a:r>
              <a:rPr lang="es-EC" sz="2400" dirty="0">
                <a:solidFill>
                  <a:srgbClr val="000000"/>
                </a:solidFill>
                <a:latin typeface="Arial" panose="020B0604020202020204" pitchFamily="34" charset="0"/>
              </a:rPr>
              <a:t>y ejecución de la práctica (</a:t>
            </a: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15%) </a:t>
            </a:r>
            <a:endParaRPr lang="es-EC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Resultados </a:t>
            </a:r>
            <a:r>
              <a:rPr lang="es-EC" sz="2400" dirty="0">
                <a:solidFill>
                  <a:srgbClr val="000000"/>
                </a:solidFill>
                <a:latin typeface="Arial" panose="020B0604020202020204" pitchFamily="34" charset="0"/>
              </a:rPr>
              <a:t>de la práctica (</a:t>
            </a: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25%) </a:t>
            </a:r>
            <a:endParaRPr lang="es-EC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Evaluación </a:t>
            </a:r>
            <a:r>
              <a:rPr lang="es-EC" sz="2400" dirty="0">
                <a:solidFill>
                  <a:srgbClr val="000000"/>
                </a:solidFill>
                <a:latin typeface="Arial" panose="020B0604020202020204" pitchFamily="34" charset="0"/>
              </a:rPr>
              <a:t>y revisión de la práctica (15%)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Carácter </a:t>
            </a:r>
            <a:r>
              <a:rPr lang="es-EC" sz="2400" dirty="0">
                <a:solidFill>
                  <a:srgbClr val="000000"/>
                </a:solidFill>
                <a:latin typeface="Arial" panose="020B0604020202020204" pitchFamily="34" charset="0"/>
              </a:rPr>
              <a:t>innovador de la práctica (</a:t>
            </a: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 </a:t>
            </a:r>
            <a:r>
              <a:rPr lang="es-EC" sz="2400" dirty="0">
                <a:solidFill>
                  <a:srgbClr val="000000"/>
                </a:solidFill>
                <a:latin typeface="Arial" panose="020B0604020202020204" pitchFamily="34" charset="0"/>
              </a:rPr>
              <a:t>%)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C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Divulgación </a:t>
            </a:r>
            <a:r>
              <a:rPr lang="es-EC" sz="2400" dirty="0">
                <a:solidFill>
                  <a:srgbClr val="000000"/>
                </a:solidFill>
                <a:latin typeface="Arial" panose="020B0604020202020204" pitchFamily="34" charset="0"/>
              </a:rPr>
              <a:t>de la práctica (10%)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76"/>
            <a:ext cx="23622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851821" y="2717795"/>
            <a:ext cx="2179469" cy="702549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Julio </a:t>
            </a:r>
            <a:r>
              <a:rPr lang="es-EC" sz="2000" dirty="0" smtClean="0"/>
              <a:t>21 </a:t>
            </a:r>
            <a:r>
              <a:rPr lang="es-EC" sz="2000" dirty="0" smtClean="0"/>
              <a:t>- Septiembre 17</a:t>
            </a:r>
            <a:endParaRPr lang="es-EC" sz="20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3505201" y="2717796"/>
            <a:ext cx="4358944" cy="7025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Presentación de propuestas de buenas prácticas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895738" y="3635241"/>
            <a:ext cx="2179469" cy="70254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20 septiembre - 15 octubre</a:t>
            </a:r>
            <a:endParaRPr lang="es-EC" sz="20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895738" y="4552685"/>
            <a:ext cx="2179469" cy="70254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19 de Octubre</a:t>
            </a:r>
            <a:endParaRPr lang="es-EC" sz="20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3505200" y="1752600"/>
            <a:ext cx="4358945" cy="7025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Lanzamiento de la </a:t>
            </a:r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convocatoria</a:t>
            </a:r>
            <a:endParaRPr lang="es-EC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885674" y="1725307"/>
            <a:ext cx="2179469" cy="7025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20 de </a:t>
            </a:r>
            <a:r>
              <a:rPr lang="es-EC" sz="2000" dirty="0" smtClean="0"/>
              <a:t>Julio </a:t>
            </a:r>
            <a:endParaRPr lang="es-EC" sz="2000" dirty="0"/>
          </a:p>
        </p:txBody>
      </p:sp>
      <p:sp>
        <p:nvSpPr>
          <p:cNvPr id="10" name="Rectángulo redondeado 9"/>
          <p:cNvSpPr/>
          <p:nvPr/>
        </p:nvSpPr>
        <p:spPr>
          <a:xfrm>
            <a:off x="3505200" y="3635241"/>
            <a:ext cx="4407103" cy="70254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Fase de evaluación </a:t>
            </a:r>
            <a:r>
              <a:rPr lang="es-EC" dirty="0">
                <a:latin typeface="Arial" panose="020B0604020202020204" pitchFamily="34" charset="0"/>
                <a:cs typeface="Arial" panose="020B0604020202020204" pitchFamily="34" charset="0"/>
              </a:rPr>
              <a:t>de las </a:t>
            </a:r>
            <a:r>
              <a:rPr lang="es-EC" dirty="0" smtClean="0">
                <a:latin typeface="Arial" panose="020B0604020202020204" pitchFamily="34" charset="0"/>
                <a:cs typeface="Arial" panose="020B0604020202020204" pitchFamily="34" charset="0"/>
              </a:rPr>
              <a:t>BP por parte del Comité Nacional de Evaluadores</a:t>
            </a:r>
            <a:endParaRPr lang="es-EC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3517247" y="4552685"/>
            <a:ext cx="4395056" cy="70254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>
                <a:latin typeface="Arial" panose="020B0604020202020204" pitchFamily="34" charset="0"/>
                <a:cs typeface="Arial" panose="020B0604020202020204" pitchFamily="34" charset="0"/>
              </a:rPr>
              <a:t>Publicación de resultados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851821" y="5512562"/>
            <a:ext cx="2179469" cy="702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smtClean="0"/>
              <a:t>Noviembre 10</a:t>
            </a:r>
            <a:endParaRPr lang="es-EC" sz="2000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3505200" y="5512563"/>
            <a:ext cx="4358945" cy="70254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Presentación de BP seleccionadas en Seminario Nacional</a:t>
            </a:r>
            <a:endParaRPr lang="es-EC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752600" y="364646"/>
            <a:ext cx="5065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CRONOGRAMA</a:t>
            </a:r>
          </a:p>
          <a:p>
            <a:pPr algn="ctr"/>
            <a:r>
              <a:rPr lang="es-EC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CONVOCATORIA </a:t>
            </a:r>
            <a:r>
              <a:rPr lang="es-EC" sz="2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NACIONAL 2021</a:t>
            </a:r>
            <a:endParaRPr lang="es-EC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5" name="Flecha derecha 14"/>
          <p:cNvSpPr/>
          <p:nvPr/>
        </p:nvSpPr>
        <p:spPr>
          <a:xfrm>
            <a:off x="3115844" y="1956793"/>
            <a:ext cx="304801" cy="304800"/>
          </a:xfrm>
          <a:prstGeom prst="rightArrow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Flecha derecha 15"/>
          <p:cNvSpPr/>
          <p:nvPr/>
        </p:nvSpPr>
        <p:spPr>
          <a:xfrm>
            <a:off x="3115845" y="2916669"/>
            <a:ext cx="304801" cy="304800"/>
          </a:xfrm>
          <a:prstGeom prst="rightArrow">
            <a:avLst/>
          </a:prstGeom>
          <a:solidFill>
            <a:srgbClr val="9D9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7" name="Flecha derecha 16"/>
          <p:cNvSpPr/>
          <p:nvPr/>
        </p:nvSpPr>
        <p:spPr>
          <a:xfrm>
            <a:off x="3115844" y="3834115"/>
            <a:ext cx="304801" cy="304800"/>
          </a:xfrm>
          <a:prstGeom prst="rightArrow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8" name="Flecha derecha 17"/>
          <p:cNvSpPr/>
          <p:nvPr/>
        </p:nvSpPr>
        <p:spPr>
          <a:xfrm>
            <a:off x="3148501" y="4751561"/>
            <a:ext cx="304801" cy="304800"/>
          </a:xfrm>
          <a:prstGeom prst="rightArrow">
            <a:avLst/>
          </a:prstGeom>
          <a:solidFill>
            <a:srgbClr val="70B2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9" name="Flecha derecha 18"/>
          <p:cNvSpPr/>
          <p:nvPr/>
        </p:nvSpPr>
        <p:spPr>
          <a:xfrm>
            <a:off x="3115844" y="5711437"/>
            <a:ext cx="304801" cy="304800"/>
          </a:xfrm>
          <a:prstGeom prst="rightArrow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915"/>
            <a:ext cx="23622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218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352</Words>
  <Application>Microsoft Office PowerPoint</Application>
  <PresentationFormat>Presentación en pantalla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Trebuchet MS</vt:lpstr>
      <vt:lpstr>Wingdings</vt:lpstr>
      <vt:lpstr>Tema de Office</vt:lpstr>
      <vt:lpstr>Presentación de PowerPoint</vt:lpstr>
      <vt:lpstr>Presentación de PowerPoint</vt:lpstr>
      <vt:lpstr>REQUISITOS:</vt:lpstr>
      <vt:lpstr>Presentación de PowerPoint</vt:lpstr>
      <vt:lpstr>Presentación de PowerPoint</vt:lpstr>
      <vt:lpstr>EVALUACIÓN DE LAS PRÁCTICAS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CONVOCATORIA A BUENAS PRÁCTICAS</dc:title>
  <dc:creator>Gloria</dc:creator>
  <cp:lastModifiedBy>Administrador</cp:lastModifiedBy>
  <cp:revision>15</cp:revision>
  <dcterms:created xsi:type="dcterms:W3CDTF">2019-02-26T19:51:33Z</dcterms:created>
  <dcterms:modified xsi:type="dcterms:W3CDTF">2021-07-19T15:09:38Z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2011-04-05T00:00:00Z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2019-02-26T00:00:00Z</vt:filetime>
  </property>
</Properties>
</file>