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69" r:id="rId3"/>
    <p:sldId id="266" r:id="rId4"/>
    <p:sldId id="267" r:id="rId5"/>
    <p:sldId id="257" r:id="rId6"/>
    <p:sldId id="284" r:id="rId7"/>
    <p:sldId id="264" r:id="rId8"/>
    <p:sldId id="279" r:id="rId9"/>
    <p:sldId id="273" r:id="rId10"/>
    <p:sldId id="274" r:id="rId11"/>
    <p:sldId id="275" r:id="rId12"/>
    <p:sldId id="276" r:id="rId13"/>
    <p:sldId id="277" r:id="rId14"/>
    <p:sldId id="278" r:id="rId15"/>
    <p:sldId id="286" r:id="rId16"/>
    <p:sldId id="282" r:id="rId17"/>
    <p:sldId id="283" r:id="rId18"/>
    <p:sldId id="287" r:id="rId19"/>
    <p:sldId id="285" r:id="rId20"/>
  </p:sldIdLst>
  <p:sldSz cx="9144000" cy="6858000" type="screen4x3"/>
  <p:notesSz cx="9309100" cy="70231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70B244"/>
    <a:srgbClr val="4472C4"/>
    <a:srgbClr val="9D9D9D"/>
    <a:srgbClr val="ED7D31"/>
    <a:srgbClr val="1C6386"/>
    <a:srgbClr val="2480B0"/>
    <a:srgbClr val="FFFFFF"/>
    <a:srgbClr val="267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C92F72-B720-4917-B8F7-AC4D109F26D6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F54893B-2D06-465A-947A-74C76F25F449}">
      <dgm:prSet phldrT="[Texto]" custT="1"/>
      <dgm:spPr/>
      <dgm:t>
        <a:bodyPr/>
        <a:lstStyle/>
        <a:p>
          <a:r>
            <a:rPr lang="es-EC" sz="1600" b="0" spc="-5" dirty="0" smtClean="0">
              <a:cs typeface="Arial"/>
            </a:rPr>
            <a:t>Pertenecer al ámbito de la dirección o  la</a:t>
          </a:r>
          <a:r>
            <a:rPr lang="es-EC" sz="1600" b="0" spc="-15" dirty="0" smtClean="0">
              <a:cs typeface="Arial"/>
            </a:rPr>
            <a:t> </a:t>
          </a:r>
          <a:r>
            <a:rPr lang="es-EC" sz="1600" b="0" spc="-5" dirty="0" smtClean="0">
              <a:cs typeface="Arial"/>
            </a:rPr>
            <a:t>gestión universitaria.</a:t>
          </a:r>
          <a:endParaRPr lang="es-ES" sz="1600" b="0" dirty="0"/>
        </a:p>
      </dgm:t>
    </dgm:pt>
    <dgm:pt modelId="{E5EDFC6E-A13A-4B9B-812C-AF274D9B5E22}" type="parTrans" cxnId="{1A72B526-B4EF-4163-B9FD-FF8F878D07EA}">
      <dgm:prSet/>
      <dgm:spPr/>
      <dgm:t>
        <a:bodyPr/>
        <a:lstStyle/>
        <a:p>
          <a:endParaRPr lang="es-ES" b="0"/>
        </a:p>
      </dgm:t>
    </dgm:pt>
    <dgm:pt modelId="{8DF01739-97A2-46C2-A750-4E92C6812A2F}" type="sibTrans" cxnId="{1A72B526-B4EF-4163-B9FD-FF8F878D07EA}">
      <dgm:prSet/>
      <dgm:spPr/>
      <dgm:t>
        <a:bodyPr/>
        <a:lstStyle/>
        <a:p>
          <a:endParaRPr lang="es-ES" b="0"/>
        </a:p>
      </dgm:t>
    </dgm:pt>
    <dgm:pt modelId="{B4C55FB5-C079-49BF-8FD9-E562B5789CA3}">
      <dgm:prSet phldrT="[Texto]" custT="1"/>
      <dgm:spPr/>
      <dgm:t>
        <a:bodyPr/>
        <a:lstStyle/>
        <a:p>
          <a:pPr algn="ctr"/>
          <a:r>
            <a:rPr lang="es-EC" sz="1600" b="0" spc="-5" dirty="0" smtClean="0">
              <a:cs typeface="Arial"/>
            </a:rPr>
            <a:t>   Buscar la excelencia </a:t>
          </a:r>
          <a:r>
            <a:rPr lang="es-ES" sz="1600" dirty="0" smtClean="0"/>
            <a:t>y la innovación de la dirección o la gestión universitaria</a:t>
          </a:r>
          <a:r>
            <a:rPr lang="es-EC" sz="1600" b="0" spc="-5" dirty="0" smtClean="0">
              <a:cs typeface="Arial"/>
            </a:rPr>
            <a:t>. </a:t>
          </a:r>
          <a:endParaRPr lang="es-ES" sz="1600" b="0" spc="-5" dirty="0">
            <a:cs typeface="Arial"/>
          </a:endParaRPr>
        </a:p>
      </dgm:t>
    </dgm:pt>
    <dgm:pt modelId="{887F5384-2D09-4B22-A940-C0EF2337CBEB}" type="parTrans" cxnId="{C540E042-03CF-47B5-B1DC-EE567137A1FC}">
      <dgm:prSet/>
      <dgm:spPr/>
      <dgm:t>
        <a:bodyPr/>
        <a:lstStyle/>
        <a:p>
          <a:endParaRPr lang="es-ES" b="0"/>
        </a:p>
      </dgm:t>
    </dgm:pt>
    <dgm:pt modelId="{E96EDA22-6977-43FF-8526-DD4F4660BD87}" type="sibTrans" cxnId="{C540E042-03CF-47B5-B1DC-EE567137A1FC}">
      <dgm:prSet/>
      <dgm:spPr/>
      <dgm:t>
        <a:bodyPr/>
        <a:lstStyle/>
        <a:p>
          <a:endParaRPr lang="es-ES" b="0"/>
        </a:p>
      </dgm:t>
    </dgm:pt>
    <dgm:pt modelId="{35B83A77-76F8-4313-93D9-3FB37263856A}">
      <dgm:prSet phldrT="[Texto]" custT="1"/>
      <dgm:spPr/>
      <dgm:t>
        <a:bodyPr/>
        <a:lstStyle/>
        <a:p>
          <a:pPr algn="ctr"/>
          <a:r>
            <a:rPr lang="es-EC" sz="1600" b="0" spc="-5" dirty="0" smtClean="0">
              <a:cs typeface="Arial"/>
            </a:rPr>
            <a:t>Solucionar un problema o contribuir a la mejora continua de una dimensión (proceso, servicio, función) institucional. </a:t>
          </a:r>
          <a:endParaRPr lang="es-ES" sz="1600" b="0" spc="-5" dirty="0">
            <a:cs typeface="Arial"/>
          </a:endParaRPr>
        </a:p>
      </dgm:t>
    </dgm:pt>
    <dgm:pt modelId="{F3AF7C71-2ED7-4E9D-8433-4A8137532C6A}" type="parTrans" cxnId="{78AC887E-429A-4D97-8C59-12F09C03D32D}">
      <dgm:prSet/>
      <dgm:spPr/>
      <dgm:t>
        <a:bodyPr/>
        <a:lstStyle/>
        <a:p>
          <a:endParaRPr lang="es-ES" b="0"/>
        </a:p>
      </dgm:t>
    </dgm:pt>
    <dgm:pt modelId="{23CFADFC-BAAE-47E8-8C12-60FD755A1D5F}" type="sibTrans" cxnId="{78AC887E-429A-4D97-8C59-12F09C03D32D}">
      <dgm:prSet/>
      <dgm:spPr/>
      <dgm:t>
        <a:bodyPr/>
        <a:lstStyle/>
        <a:p>
          <a:endParaRPr lang="es-ES" b="0"/>
        </a:p>
      </dgm:t>
    </dgm:pt>
    <dgm:pt modelId="{32E5A117-4168-46E5-8764-AD3D45659D5D}">
      <dgm:prSet phldrT="[Texto]" custT="1"/>
      <dgm:spPr/>
      <dgm:t>
        <a:bodyPr/>
        <a:lstStyle/>
        <a:p>
          <a:r>
            <a:rPr lang="es-EC" sz="1600" b="0" spc="-5" dirty="0" smtClean="0">
              <a:cs typeface="Arial"/>
            </a:rPr>
            <a:t>Haber cumplido el proceso de planificación, implementación, evaluación, ajuste y mejora (ciclo PHVA)</a:t>
          </a:r>
          <a:endParaRPr lang="es-ES" sz="1600" b="0" spc="-5" dirty="0">
            <a:cs typeface="Arial"/>
          </a:endParaRPr>
        </a:p>
      </dgm:t>
    </dgm:pt>
    <dgm:pt modelId="{3BFE5534-6F35-427A-AE76-3F9CE74918C5}" type="parTrans" cxnId="{26419199-3AC1-4DEE-BE52-676B53B39861}">
      <dgm:prSet/>
      <dgm:spPr/>
      <dgm:t>
        <a:bodyPr/>
        <a:lstStyle/>
        <a:p>
          <a:endParaRPr lang="es-ES" b="0"/>
        </a:p>
      </dgm:t>
    </dgm:pt>
    <dgm:pt modelId="{14FD2C50-97D5-42E5-9624-5A42C166EBD2}" type="sibTrans" cxnId="{26419199-3AC1-4DEE-BE52-676B53B39861}">
      <dgm:prSet/>
      <dgm:spPr/>
      <dgm:t>
        <a:bodyPr/>
        <a:lstStyle/>
        <a:p>
          <a:endParaRPr lang="es-ES" b="0"/>
        </a:p>
      </dgm:t>
    </dgm:pt>
    <dgm:pt modelId="{425AEB68-0689-4139-90B0-18E70827334D}">
      <dgm:prSet phldrT="[Texto]" custT="1"/>
      <dgm:spPr/>
      <dgm:t>
        <a:bodyPr/>
        <a:lstStyle/>
        <a:p>
          <a:endParaRPr lang="es-EC" sz="1400" b="0" spc="-5" dirty="0" smtClean="0">
            <a:cs typeface="Arial"/>
          </a:endParaRPr>
        </a:p>
        <a:p>
          <a:r>
            <a:rPr lang="es-EC" sz="1600" b="0" spc="-5" dirty="0" smtClean="0">
              <a:cs typeface="Arial"/>
            </a:rPr>
            <a:t>Estar aplicándose en el momento de presentarla. No puede referirse a una experiencia realizada en el pasado y que no tenga continuidad en el tiempo. </a:t>
          </a:r>
        </a:p>
        <a:p>
          <a:endParaRPr lang="es-ES" sz="1200" b="0" dirty="0"/>
        </a:p>
      </dgm:t>
    </dgm:pt>
    <dgm:pt modelId="{CCFBB83B-F38A-4EED-9C51-986C518B745D}" type="parTrans" cxnId="{90269F4B-FB34-45EC-9602-D16C5A087637}">
      <dgm:prSet/>
      <dgm:spPr/>
      <dgm:t>
        <a:bodyPr/>
        <a:lstStyle/>
        <a:p>
          <a:endParaRPr lang="es-ES" b="0"/>
        </a:p>
      </dgm:t>
    </dgm:pt>
    <dgm:pt modelId="{A3358925-55E2-46F4-97A4-0390130C1E66}" type="sibTrans" cxnId="{90269F4B-FB34-45EC-9602-D16C5A087637}">
      <dgm:prSet/>
      <dgm:spPr/>
      <dgm:t>
        <a:bodyPr/>
        <a:lstStyle/>
        <a:p>
          <a:endParaRPr lang="es-ES" b="0"/>
        </a:p>
      </dgm:t>
    </dgm:pt>
    <dgm:pt modelId="{67BD5849-CDB0-4B9E-BE00-BFCA4FA9AEC0}">
      <dgm:prSet phldrT="[Texto]" custT="1"/>
      <dgm:spPr/>
      <dgm:t>
        <a:bodyPr/>
        <a:lstStyle/>
        <a:p>
          <a:r>
            <a:rPr lang="es-EC" sz="1600" b="0" spc="-5" dirty="0" smtClean="0">
              <a:cs typeface="Arial"/>
            </a:rPr>
            <a:t>Ser eficaz respecto a  los objetivos planteados, eficiente respecto al recurso empleado y  a la solución de problemas o mejora continua buscada. </a:t>
          </a:r>
          <a:endParaRPr lang="es-ES" sz="1600" b="0" spc="-5" dirty="0">
            <a:cs typeface="Arial"/>
          </a:endParaRPr>
        </a:p>
      </dgm:t>
    </dgm:pt>
    <dgm:pt modelId="{EF579327-36D5-4302-8767-D9A8AAD14763}" type="parTrans" cxnId="{E7F1EA18-829F-4732-8060-D226F1F34DE3}">
      <dgm:prSet/>
      <dgm:spPr/>
      <dgm:t>
        <a:bodyPr/>
        <a:lstStyle/>
        <a:p>
          <a:endParaRPr lang="es-ES" b="0"/>
        </a:p>
      </dgm:t>
    </dgm:pt>
    <dgm:pt modelId="{03284A0C-37D0-4B4D-AB53-4E75F65DDDE6}" type="sibTrans" cxnId="{E7F1EA18-829F-4732-8060-D226F1F34DE3}">
      <dgm:prSet/>
      <dgm:spPr/>
      <dgm:t>
        <a:bodyPr/>
        <a:lstStyle/>
        <a:p>
          <a:endParaRPr lang="es-ES" b="0"/>
        </a:p>
      </dgm:t>
    </dgm:pt>
    <dgm:pt modelId="{C49576E8-B5E6-4133-8100-FB2D3CAD736B}" type="pres">
      <dgm:prSet presAssocID="{9BC92F72-B720-4917-B8F7-AC4D109F26D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C"/>
        </a:p>
      </dgm:t>
    </dgm:pt>
    <dgm:pt modelId="{20DD8C51-735F-461B-B870-2A66A4DA9D34}" type="pres">
      <dgm:prSet presAssocID="{9BC92F72-B720-4917-B8F7-AC4D109F26D6}" presName="Name1" presStyleCnt="0"/>
      <dgm:spPr/>
      <dgm:t>
        <a:bodyPr/>
        <a:lstStyle/>
        <a:p>
          <a:endParaRPr lang="es-EC"/>
        </a:p>
      </dgm:t>
    </dgm:pt>
    <dgm:pt modelId="{F6940717-930E-4219-9C88-79EFC928706C}" type="pres">
      <dgm:prSet presAssocID="{9BC92F72-B720-4917-B8F7-AC4D109F26D6}" presName="cycle" presStyleCnt="0"/>
      <dgm:spPr/>
      <dgm:t>
        <a:bodyPr/>
        <a:lstStyle/>
        <a:p>
          <a:endParaRPr lang="es-EC"/>
        </a:p>
      </dgm:t>
    </dgm:pt>
    <dgm:pt modelId="{2B0BB565-0848-47B4-942F-E01BD18F07EC}" type="pres">
      <dgm:prSet presAssocID="{9BC92F72-B720-4917-B8F7-AC4D109F26D6}" presName="srcNode" presStyleLbl="node1" presStyleIdx="0" presStyleCnt="6"/>
      <dgm:spPr/>
      <dgm:t>
        <a:bodyPr/>
        <a:lstStyle/>
        <a:p>
          <a:endParaRPr lang="es-EC"/>
        </a:p>
      </dgm:t>
    </dgm:pt>
    <dgm:pt modelId="{A0C01115-40CB-40AF-B575-C153A25A37F5}" type="pres">
      <dgm:prSet presAssocID="{9BC92F72-B720-4917-B8F7-AC4D109F26D6}" presName="conn" presStyleLbl="parChTrans1D2" presStyleIdx="0" presStyleCnt="1"/>
      <dgm:spPr/>
      <dgm:t>
        <a:bodyPr/>
        <a:lstStyle/>
        <a:p>
          <a:endParaRPr lang="es-EC"/>
        </a:p>
      </dgm:t>
    </dgm:pt>
    <dgm:pt modelId="{3C0F1A6E-5699-4DC5-A3AF-2E2DC20C13ED}" type="pres">
      <dgm:prSet presAssocID="{9BC92F72-B720-4917-B8F7-AC4D109F26D6}" presName="extraNode" presStyleLbl="node1" presStyleIdx="0" presStyleCnt="6"/>
      <dgm:spPr/>
      <dgm:t>
        <a:bodyPr/>
        <a:lstStyle/>
        <a:p>
          <a:endParaRPr lang="es-EC"/>
        </a:p>
      </dgm:t>
    </dgm:pt>
    <dgm:pt modelId="{BBA93E28-31CF-4C7E-A922-21B2FA2B07AF}" type="pres">
      <dgm:prSet presAssocID="{9BC92F72-B720-4917-B8F7-AC4D109F26D6}" presName="dstNode" presStyleLbl="node1" presStyleIdx="0" presStyleCnt="6"/>
      <dgm:spPr/>
      <dgm:t>
        <a:bodyPr/>
        <a:lstStyle/>
        <a:p>
          <a:endParaRPr lang="es-EC"/>
        </a:p>
      </dgm:t>
    </dgm:pt>
    <dgm:pt modelId="{2F128924-CACA-424B-A22B-A3B14A978C43}" type="pres">
      <dgm:prSet presAssocID="{7F54893B-2D06-465A-947A-74C76F25F449}" presName="text_1" presStyleLbl="node1" presStyleIdx="0" presStyleCnt="6" custScaleX="100078" custLinFactNeighborX="641" custLinFactNeighborY="1168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0CE472-971E-4F36-96E7-E731455D706F}" type="pres">
      <dgm:prSet presAssocID="{7F54893B-2D06-465A-947A-74C76F25F449}" presName="accent_1" presStyleCnt="0"/>
      <dgm:spPr/>
      <dgm:t>
        <a:bodyPr/>
        <a:lstStyle/>
        <a:p>
          <a:endParaRPr lang="es-EC"/>
        </a:p>
      </dgm:t>
    </dgm:pt>
    <dgm:pt modelId="{1ACE42BA-AD70-43B6-9B28-4D5EFB8F5115}" type="pres">
      <dgm:prSet presAssocID="{7F54893B-2D06-465A-947A-74C76F25F449}" presName="accentRepeatNode" presStyleLbl="solidFgAcc1" presStyleIdx="0" presStyleCnt="6"/>
      <dgm:spPr/>
      <dgm:t>
        <a:bodyPr/>
        <a:lstStyle/>
        <a:p>
          <a:endParaRPr lang="es-EC"/>
        </a:p>
      </dgm:t>
    </dgm:pt>
    <dgm:pt modelId="{80EDFB6F-476B-4216-B6F1-5D7A62AFBC0F}" type="pres">
      <dgm:prSet presAssocID="{B4C55FB5-C079-49BF-8FD9-E562B5789CA3}" presName="text_2" presStyleLbl="node1" presStyleIdx="1" presStyleCnt="6" custLinFactY="63746" custLinFactNeighborX="1437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49B884-7735-46EA-A8D3-C59D3422E73D}" type="pres">
      <dgm:prSet presAssocID="{B4C55FB5-C079-49BF-8FD9-E562B5789CA3}" presName="accent_2" presStyleCnt="0"/>
      <dgm:spPr/>
      <dgm:t>
        <a:bodyPr/>
        <a:lstStyle/>
        <a:p>
          <a:endParaRPr lang="es-EC"/>
        </a:p>
      </dgm:t>
    </dgm:pt>
    <dgm:pt modelId="{1E20967D-01FB-466F-9614-2A16F22ED255}" type="pres">
      <dgm:prSet presAssocID="{B4C55FB5-C079-49BF-8FD9-E562B5789CA3}" presName="accentRepeatNode" presStyleLbl="solidFgAcc1" presStyleIdx="1" presStyleCnt="6" custLinFactNeighborX="-8154" custLinFactNeighborY="7094"/>
      <dgm:spPr/>
      <dgm:t>
        <a:bodyPr/>
        <a:lstStyle/>
        <a:p>
          <a:endParaRPr lang="es-EC"/>
        </a:p>
      </dgm:t>
    </dgm:pt>
    <dgm:pt modelId="{FB096471-215F-47FB-A77A-437E7EB9E125}" type="pres">
      <dgm:prSet presAssocID="{35B83A77-76F8-4313-93D9-3FB37263856A}" presName="text_3" presStyleLbl="node1" presStyleIdx="2" presStyleCnt="6" custLinFactY="-40404" custLinFactNeighborX="-28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CB1EE3-93AB-4113-B2A9-BA45FF3645C1}" type="pres">
      <dgm:prSet presAssocID="{35B83A77-76F8-4313-93D9-3FB37263856A}" presName="accent_3" presStyleCnt="0"/>
      <dgm:spPr/>
      <dgm:t>
        <a:bodyPr/>
        <a:lstStyle/>
        <a:p>
          <a:endParaRPr lang="es-EC"/>
        </a:p>
      </dgm:t>
    </dgm:pt>
    <dgm:pt modelId="{05664B85-4E8A-46EB-AEEF-F75A413ED142}" type="pres">
      <dgm:prSet presAssocID="{35B83A77-76F8-4313-93D9-3FB37263856A}" presName="accentRepeatNode" presStyleLbl="solidFgAcc1" presStyleIdx="2" presStyleCnt="6"/>
      <dgm:spPr/>
      <dgm:t>
        <a:bodyPr/>
        <a:lstStyle/>
        <a:p>
          <a:endParaRPr lang="es-EC"/>
        </a:p>
      </dgm:t>
    </dgm:pt>
    <dgm:pt modelId="{048514F2-0398-435F-AF04-11AEB0F6FD87}" type="pres">
      <dgm:prSet presAssocID="{32E5A117-4168-46E5-8764-AD3D45659D5D}" presName="text_4" presStyleLbl="node1" presStyleIdx="3" presStyleCnt="6" custLinFactNeighborX="1060" custLinFactNeighborY="677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5CA3FD-F435-41F8-BE25-ED5233E3E760}" type="pres">
      <dgm:prSet presAssocID="{32E5A117-4168-46E5-8764-AD3D45659D5D}" presName="accent_4" presStyleCnt="0"/>
      <dgm:spPr/>
      <dgm:t>
        <a:bodyPr/>
        <a:lstStyle/>
        <a:p>
          <a:endParaRPr lang="es-EC"/>
        </a:p>
      </dgm:t>
    </dgm:pt>
    <dgm:pt modelId="{99821D96-2851-4FC2-A985-EF172CD42F9E}" type="pres">
      <dgm:prSet presAssocID="{32E5A117-4168-46E5-8764-AD3D45659D5D}" presName="accentRepeatNode" presStyleLbl="solidFgAcc1" presStyleIdx="3" presStyleCnt="6"/>
      <dgm:spPr/>
      <dgm:t>
        <a:bodyPr/>
        <a:lstStyle/>
        <a:p>
          <a:endParaRPr lang="es-EC"/>
        </a:p>
      </dgm:t>
    </dgm:pt>
    <dgm:pt modelId="{DE0C814C-AB67-49E9-B98E-1D70222E69D1}" type="pres">
      <dgm:prSet presAssocID="{425AEB68-0689-4139-90B0-18E70827334D}" presName="text_5" presStyleLbl="node1" presStyleIdx="4" presStyleCnt="6" custLinFactNeighborX="1028" custLinFactNeighborY="850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9664A6-B422-43CC-A18F-BEB464D0FD6F}" type="pres">
      <dgm:prSet presAssocID="{425AEB68-0689-4139-90B0-18E70827334D}" presName="accent_5" presStyleCnt="0"/>
      <dgm:spPr/>
      <dgm:t>
        <a:bodyPr/>
        <a:lstStyle/>
        <a:p>
          <a:endParaRPr lang="es-EC"/>
        </a:p>
      </dgm:t>
    </dgm:pt>
    <dgm:pt modelId="{5579A600-BB06-4658-A202-74E91E2738B3}" type="pres">
      <dgm:prSet presAssocID="{425AEB68-0689-4139-90B0-18E70827334D}" presName="accentRepeatNode" presStyleLbl="solidFgAcc1" presStyleIdx="4" presStyleCnt="6"/>
      <dgm:spPr/>
      <dgm:t>
        <a:bodyPr/>
        <a:lstStyle/>
        <a:p>
          <a:endParaRPr lang="es-EC"/>
        </a:p>
      </dgm:t>
    </dgm:pt>
    <dgm:pt modelId="{0839C4BB-293D-49C3-BEB3-904B8E6484BB}" type="pres">
      <dgm:prSet presAssocID="{67BD5849-CDB0-4B9E-BE00-BFCA4FA9AEC0}" presName="text_6" presStyleLbl="node1" presStyleIdx="5" presStyleCnt="6" custScaleY="101054" custLinFactNeighborX="2161" custLinFactNeighborY="-92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96E29F-411B-4600-BA40-B3AA685C6BD8}" type="pres">
      <dgm:prSet presAssocID="{67BD5849-CDB0-4B9E-BE00-BFCA4FA9AEC0}" presName="accent_6" presStyleCnt="0"/>
      <dgm:spPr/>
      <dgm:t>
        <a:bodyPr/>
        <a:lstStyle/>
        <a:p>
          <a:endParaRPr lang="es-EC"/>
        </a:p>
      </dgm:t>
    </dgm:pt>
    <dgm:pt modelId="{6C86668F-F78D-441D-8989-854A45626157}" type="pres">
      <dgm:prSet presAssocID="{67BD5849-CDB0-4B9E-BE00-BFCA4FA9AEC0}" presName="accentRepeatNode" presStyleLbl="solidFgAcc1" presStyleIdx="5" presStyleCnt="6"/>
      <dgm:spPr/>
      <dgm:t>
        <a:bodyPr/>
        <a:lstStyle/>
        <a:p>
          <a:endParaRPr lang="es-EC"/>
        </a:p>
      </dgm:t>
    </dgm:pt>
  </dgm:ptLst>
  <dgm:cxnLst>
    <dgm:cxn modelId="{34961678-3966-48C4-87E8-3129C74A1ABE}" type="presOf" srcId="{32E5A117-4168-46E5-8764-AD3D45659D5D}" destId="{048514F2-0398-435F-AF04-11AEB0F6FD87}" srcOrd="0" destOrd="0" presId="urn:microsoft.com/office/officeart/2008/layout/VerticalCurvedList"/>
    <dgm:cxn modelId="{298FF828-950E-4626-9C66-F28636041D6C}" type="presOf" srcId="{67BD5849-CDB0-4B9E-BE00-BFCA4FA9AEC0}" destId="{0839C4BB-293D-49C3-BEB3-904B8E6484BB}" srcOrd="0" destOrd="0" presId="urn:microsoft.com/office/officeart/2008/layout/VerticalCurvedList"/>
    <dgm:cxn modelId="{90269F4B-FB34-45EC-9602-D16C5A087637}" srcId="{9BC92F72-B720-4917-B8F7-AC4D109F26D6}" destId="{425AEB68-0689-4139-90B0-18E70827334D}" srcOrd="4" destOrd="0" parTransId="{CCFBB83B-F38A-4EED-9C51-986C518B745D}" sibTransId="{A3358925-55E2-46F4-97A4-0390130C1E66}"/>
    <dgm:cxn modelId="{E7F1EA18-829F-4732-8060-D226F1F34DE3}" srcId="{9BC92F72-B720-4917-B8F7-AC4D109F26D6}" destId="{67BD5849-CDB0-4B9E-BE00-BFCA4FA9AEC0}" srcOrd="5" destOrd="0" parTransId="{EF579327-36D5-4302-8767-D9A8AAD14763}" sibTransId="{03284A0C-37D0-4B4D-AB53-4E75F65DDDE6}"/>
    <dgm:cxn modelId="{35AC3FAA-6481-4AED-99D5-0B0FC866373B}" type="presOf" srcId="{7F54893B-2D06-465A-947A-74C76F25F449}" destId="{2F128924-CACA-424B-A22B-A3B14A978C43}" srcOrd="0" destOrd="0" presId="urn:microsoft.com/office/officeart/2008/layout/VerticalCurvedList"/>
    <dgm:cxn modelId="{1A72B526-B4EF-4163-B9FD-FF8F878D07EA}" srcId="{9BC92F72-B720-4917-B8F7-AC4D109F26D6}" destId="{7F54893B-2D06-465A-947A-74C76F25F449}" srcOrd="0" destOrd="0" parTransId="{E5EDFC6E-A13A-4B9B-812C-AF274D9B5E22}" sibTransId="{8DF01739-97A2-46C2-A750-4E92C6812A2F}"/>
    <dgm:cxn modelId="{C5CAD888-2C2A-4F54-8A70-459E91ADF537}" type="presOf" srcId="{8DF01739-97A2-46C2-A750-4E92C6812A2F}" destId="{A0C01115-40CB-40AF-B575-C153A25A37F5}" srcOrd="0" destOrd="0" presId="urn:microsoft.com/office/officeart/2008/layout/VerticalCurvedList"/>
    <dgm:cxn modelId="{78AC887E-429A-4D97-8C59-12F09C03D32D}" srcId="{9BC92F72-B720-4917-B8F7-AC4D109F26D6}" destId="{35B83A77-76F8-4313-93D9-3FB37263856A}" srcOrd="2" destOrd="0" parTransId="{F3AF7C71-2ED7-4E9D-8433-4A8137532C6A}" sibTransId="{23CFADFC-BAAE-47E8-8C12-60FD755A1D5F}"/>
    <dgm:cxn modelId="{C540E042-03CF-47B5-B1DC-EE567137A1FC}" srcId="{9BC92F72-B720-4917-B8F7-AC4D109F26D6}" destId="{B4C55FB5-C079-49BF-8FD9-E562B5789CA3}" srcOrd="1" destOrd="0" parTransId="{887F5384-2D09-4B22-A940-C0EF2337CBEB}" sibTransId="{E96EDA22-6977-43FF-8526-DD4F4660BD87}"/>
    <dgm:cxn modelId="{9D6F081E-FE0E-4712-A9DC-8B2E3CB37A7E}" type="presOf" srcId="{35B83A77-76F8-4313-93D9-3FB37263856A}" destId="{FB096471-215F-47FB-A77A-437E7EB9E125}" srcOrd="0" destOrd="0" presId="urn:microsoft.com/office/officeart/2008/layout/VerticalCurvedList"/>
    <dgm:cxn modelId="{36362841-48AC-4540-A384-C23A3459D6D8}" type="presOf" srcId="{B4C55FB5-C079-49BF-8FD9-E562B5789CA3}" destId="{80EDFB6F-476B-4216-B6F1-5D7A62AFBC0F}" srcOrd="0" destOrd="0" presId="urn:microsoft.com/office/officeart/2008/layout/VerticalCurvedList"/>
    <dgm:cxn modelId="{26419199-3AC1-4DEE-BE52-676B53B39861}" srcId="{9BC92F72-B720-4917-B8F7-AC4D109F26D6}" destId="{32E5A117-4168-46E5-8764-AD3D45659D5D}" srcOrd="3" destOrd="0" parTransId="{3BFE5534-6F35-427A-AE76-3F9CE74918C5}" sibTransId="{14FD2C50-97D5-42E5-9624-5A42C166EBD2}"/>
    <dgm:cxn modelId="{54AAED1F-6C86-4F05-BA7C-5F0CD3153EF9}" type="presOf" srcId="{9BC92F72-B720-4917-B8F7-AC4D109F26D6}" destId="{C49576E8-B5E6-4133-8100-FB2D3CAD736B}" srcOrd="0" destOrd="0" presId="urn:microsoft.com/office/officeart/2008/layout/VerticalCurvedList"/>
    <dgm:cxn modelId="{2E8AF7B1-0844-4018-ACFA-DD8B22948784}" type="presOf" srcId="{425AEB68-0689-4139-90B0-18E70827334D}" destId="{DE0C814C-AB67-49E9-B98E-1D70222E69D1}" srcOrd="0" destOrd="0" presId="urn:microsoft.com/office/officeart/2008/layout/VerticalCurvedList"/>
    <dgm:cxn modelId="{F01BAEF6-02F6-4394-B4E1-08A32FDE57CA}" type="presParOf" srcId="{C49576E8-B5E6-4133-8100-FB2D3CAD736B}" destId="{20DD8C51-735F-461B-B870-2A66A4DA9D34}" srcOrd="0" destOrd="0" presId="urn:microsoft.com/office/officeart/2008/layout/VerticalCurvedList"/>
    <dgm:cxn modelId="{E0185EB8-1289-47AA-91F6-E3A7A1CE8BAD}" type="presParOf" srcId="{20DD8C51-735F-461B-B870-2A66A4DA9D34}" destId="{F6940717-930E-4219-9C88-79EFC928706C}" srcOrd="0" destOrd="0" presId="urn:microsoft.com/office/officeart/2008/layout/VerticalCurvedList"/>
    <dgm:cxn modelId="{718F911E-FE19-4FFB-BA28-B18447FD40CD}" type="presParOf" srcId="{F6940717-930E-4219-9C88-79EFC928706C}" destId="{2B0BB565-0848-47B4-942F-E01BD18F07EC}" srcOrd="0" destOrd="0" presId="urn:microsoft.com/office/officeart/2008/layout/VerticalCurvedList"/>
    <dgm:cxn modelId="{A410FA89-8C40-47D9-B539-A482927B70E8}" type="presParOf" srcId="{F6940717-930E-4219-9C88-79EFC928706C}" destId="{A0C01115-40CB-40AF-B575-C153A25A37F5}" srcOrd="1" destOrd="0" presId="urn:microsoft.com/office/officeart/2008/layout/VerticalCurvedList"/>
    <dgm:cxn modelId="{9ED2ED47-64B8-41F1-828F-C3A0BAE89F34}" type="presParOf" srcId="{F6940717-930E-4219-9C88-79EFC928706C}" destId="{3C0F1A6E-5699-4DC5-A3AF-2E2DC20C13ED}" srcOrd="2" destOrd="0" presId="urn:microsoft.com/office/officeart/2008/layout/VerticalCurvedList"/>
    <dgm:cxn modelId="{194C3ACD-C82D-4FB6-8357-F6063EB2F0D5}" type="presParOf" srcId="{F6940717-930E-4219-9C88-79EFC928706C}" destId="{BBA93E28-31CF-4C7E-A922-21B2FA2B07AF}" srcOrd="3" destOrd="0" presId="urn:microsoft.com/office/officeart/2008/layout/VerticalCurvedList"/>
    <dgm:cxn modelId="{5C1C8C99-31DB-4D06-B0E2-34C8570872E6}" type="presParOf" srcId="{20DD8C51-735F-461B-B870-2A66A4DA9D34}" destId="{2F128924-CACA-424B-A22B-A3B14A978C43}" srcOrd="1" destOrd="0" presId="urn:microsoft.com/office/officeart/2008/layout/VerticalCurvedList"/>
    <dgm:cxn modelId="{5E9665B2-D274-4DC2-9F81-8D61C804D125}" type="presParOf" srcId="{20DD8C51-735F-461B-B870-2A66A4DA9D34}" destId="{160CE472-971E-4F36-96E7-E731455D706F}" srcOrd="2" destOrd="0" presId="urn:microsoft.com/office/officeart/2008/layout/VerticalCurvedList"/>
    <dgm:cxn modelId="{F9FB52ED-3469-4B26-BD9F-5CC92565B6F6}" type="presParOf" srcId="{160CE472-971E-4F36-96E7-E731455D706F}" destId="{1ACE42BA-AD70-43B6-9B28-4D5EFB8F5115}" srcOrd="0" destOrd="0" presId="urn:microsoft.com/office/officeart/2008/layout/VerticalCurvedList"/>
    <dgm:cxn modelId="{7EA14813-81B8-4079-BAB2-8FA8FBBC9C7E}" type="presParOf" srcId="{20DD8C51-735F-461B-B870-2A66A4DA9D34}" destId="{80EDFB6F-476B-4216-B6F1-5D7A62AFBC0F}" srcOrd="3" destOrd="0" presId="urn:microsoft.com/office/officeart/2008/layout/VerticalCurvedList"/>
    <dgm:cxn modelId="{EE18DEFB-1B87-4F07-BDC9-2B37C725CB9A}" type="presParOf" srcId="{20DD8C51-735F-461B-B870-2A66A4DA9D34}" destId="{9549B884-7735-46EA-A8D3-C59D3422E73D}" srcOrd="4" destOrd="0" presId="urn:microsoft.com/office/officeart/2008/layout/VerticalCurvedList"/>
    <dgm:cxn modelId="{67A32D67-5D14-4718-9481-E6192DA4DE07}" type="presParOf" srcId="{9549B884-7735-46EA-A8D3-C59D3422E73D}" destId="{1E20967D-01FB-466F-9614-2A16F22ED255}" srcOrd="0" destOrd="0" presId="urn:microsoft.com/office/officeart/2008/layout/VerticalCurvedList"/>
    <dgm:cxn modelId="{BA7DBAAB-4684-4DEB-9697-CDF39D4D15FA}" type="presParOf" srcId="{20DD8C51-735F-461B-B870-2A66A4DA9D34}" destId="{FB096471-215F-47FB-A77A-437E7EB9E125}" srcOrd="5" destOrd="0" presId="urn:microsoft.com/office/officeart/2008/layout/VerticalCurvedList"/>
    <dgm:cxn modelId="{0DF3B2A7-71DF-45BB-9018-F49B8176607B}" type="presParOf" srcId="{20DD8C51-735F-461B-B870-2A66A4DA9D34}" destId="{D8CB1EE3-93AB-4113-B2A9-BA45FF3645C1}" srcOrd="6" destOrd="0" presId="urn:microsoft.com/office/officeart/2008/layout/VerticalCurvedList"/>
    <dgm:cxn modelId="{DB01E9AB-063F-4DB9-B9DE-37B8EA3B1372}" type="presParOf" srcId="{D8CB1EE3-93AB-4113-B2A9-BA45FF3645C1}" destId="{05664B85-4E8A-46EB-AEEF-F75A413ED142}" srcOrd="0" destOrd="0" presId="urn:microsoft.com/office/officeart/2008/layout/VerticalCurvedList"/>
    <dgm:cxn modelId="{FD14AAA2-D096-483E-AD94-AE01E2A52209}" type="presParOf" srcId="{20DD8C51-735F-461B-B870-2A66A4DA9D34}" destId="{048514F2-0398-435F-AF04-11AEB0F6FD87}" srcOrd="7" destOrd="0" presId="urn:microsoft.com/office/officeart/2008/layout/VerticalCurvedList"/>
    <dgm:cxn modelId="{59C9AC78-8750-4B13-B2DE-24121C8EE76A}" type="presParOf" srcId="{20DD8C51-735F-461B-B870-2A66A4DA9D34}" destId="{285CA3FD-F435-41F8-BE25-ED5233E3E760}" srcOrd="8" destOrd="0" presId="urn:microsoft.com/office/officeart/2008/layout/VerticalCurvedList"/>
    <dgm:cxn modelId="{1F5765D6-178F-45A5-BDF2-87FEE446A15B}" type="presParOf" srcId="{285CA3FD-F435-41F8-BE25-ED5233E3E760}" destId="{99821D96-2851-4FC2-A985-EF172CD42F9E}" srcOrd="0" destOrd="0" presId="urn:microsoft.com/office/officeart/2008/layout/VerticalCurvedList"/>
    <dgm:cxn modelId="{2FE4F93C-5EC2-46A6-A6A2-A59F66DE667C}" type="presParOf" srcId="{20DD8C51-735F-461B-B870-2A66A4DA9D34}" destId="{DE0C814C-AB67-49E9-B98E-1D70222E69D1}" srcOrd="9" destOrd="0" presId="urn:microsoft.com/office/officeart/2008/layout/VerticalCurvedList"/>
    <dgm:cxn modelId="{795A3432-D421-42BC-B878-A8BEC5E537FE}" type="presParOf" srcId="{20DD8C51-735F-461B-B870-2A66A4DA9D34}" destId="{719664A6-B422-43CC-A18F-BEB464D0FD6F}" srcOrd="10" destOrd="0" presId="urn:microsoft.com/office/officeart/2008/layout/VerticalCurvedList"/>
    <dgm:cxn modelId="{FC01D577-2304-4C9F-B1EC-F4E386339BEC}" type="presParOf" srcId="{719664A6-B422-43CC-A18F-BEB464D0FD6F}" destId="{5579A600-BB06-4658-A202-74E91E2738B3}" srcOrd="0" destOrd="0" presId="urn:microsoft.com/office/officeart/2008/layout/VerticalCurvedList"/>
    <dgm:cxn modelId="{FF61BC09-8AF6-4F89-8D64-266B92188294}" type="presParOf" srcId="{20DD8C51-735F-461B-B870-2A66A4DA9D34}" destId="{0839C4BB-293D-49C3-BEB3-904B8E6484BB}" srcOrd="11" destOrd="0" presId="urn:microsoft.com/office/officeart/2008/layout/VerticalCurvedList"/>
    <dgm:cxn modelId="{3169BD14-5E0B-46B0-BC45-8DA99A9BA8DB}" type="presParOf" srcId="{20DD8C51-735F-461B-B870-2A66A4DA9D34}" destId="{8A96E29F-411B-4600-BA40-B3AA685C6BD8}" srcOrd="12" destOrd="0" presId="urn:microsoft.com/office/officeart/2008/layout/VerticalCurvedList"/>
    <dgm:cxn modelId="{438289C8-271D-4CBF-A8EC-4EDA07EBDF18}" type="presParOf" srcId="{8A96E29F-411B-4600-BA40-B3AA685C6BD8}" destId="{6C86668F-F78D-441D-8989-854A4562615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C92F72-B720-4917-B8F7-AC4D109F26D6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F54893B-2D06-465A-947A-74C76F25F449}">
      <dgm:prSet phldrT="[Texto]" custT="1"/>
      <dgm:spPr/>
      <dgm:t>
        <a:bodyPr/>
        <a:lstStyle/>
        <a:p>
          <a:r>
            <a:rPr lang="es-EC" sz="1600" dirty="0" smtClean="0">
              <a:cs typeface="Georgia"/>
            </a:rPr>
            <a:t>Ser</a:t>
          </a:r>
          <a:r>
            <a:rPr lang="es-EC" sz="1600" b="1" dirty="0" smtClean="0">
              <a:cs typeface="Georgia"/>
            </a:rPr>
            <a:t> </a:t>
          </a:r>
          <a:r>
            <a:rPr lang="es-EC" sz="1600" spc="-5" dirty="0" smtClean="0">
              <a:cs typeface="Georgia"/>
            </a:rPr>
            <a:t>sostenible </a:t>
          </a:r>
          <a:r>
            <a:rPr lang="es-ES" sz="1600" dirty="0" smtClean="0"/>
            <a:t>(mantenimiento en el tiempo), aportar innovación, facilitar el cambio y la transformación y con capacidad para generar aprendizaje y ser trasferida a otras áreas y organizaciones.</a:t>
          </a:r>
          <a:endParaRPr lang="es-ES" sz="1600" dirty="0"/>
        </a:p>
      </dgm:t>
    </dgm:pt>
    <dgm:pt modelId="{E5EDFC6E-A13A-4B9B-812C-AF274D9B5E22}" type="parTrans" cxnId="{1A72B526-B4EF-4163-B9FD-FF8F878D07EA}">
      <dgm:prSet/>
      <dgm:spPr/>
      <dgm:t>
        <a:bodyPr/>
        <a:lstStyle/>
        <a:p>
          <a:endParaRPr lang="es-ES" sz="1600"/>
        </a:p>
      </dgm:t>
    </dgm:pt>
    <dgm:pt modelId="{8DF01739-97A2-46C2-A750-4E92C6812A2F}" type="sibTrans" cxnId="{1A72B526-B4EF-4163-B9FD-FF8F878D07EA}">
      <dgm:prSet/>
      <dgm:spPr/>
      <dgm:t>
        <a:bodyPr/>
        <a:lstStyle/>
        <a:p>
          <a:endParaRPr lang="es-ES" sz="1600"/>
        </a:p>
      </dgm:t>
    </dgm:pt>
    <dgm:pt modelId="{35B83A77-76F8-4313-93D9-3FB37263856A}">
      <dgm:prSet phldrT="[Texto]" custT="1"/>
      <dgm:spPr/>
      <dgm:t>
        <a:bodyPr/>
        <a:lstStyle/>
        <a:p>
          <a:r>
            <a:rPr lang="es-EC" sz="1600" dirty="0" smtClean="0"/>
            <a:t>Permitir y facilitar la ampliación de la información de la práctica a otras instituciones que lo soliciten. </a:t>
          </a:r>
          <a:endParaRPr lang="es-ES" sz="1600" dirty="0"/>
        </a:p>
      </dgm:t>
    </dgm:pt>
    <dgm:pt modelId="{F3AF7C71-2ED7-4E9D-8433-4A8137532C6A}" type="parTrans" cxnId="{78AC887E-429A-4D97-8C59-12F09C03D32D}">
      <dgm:prSet/>
      <dgm:spPr/>
      <dgm:t>
        <a:bodyPr/>
        <a:lstStyle/>
        <a:p>
          <a:endParaRPr lang="es-ES" sz="1600"/>
        </a:p>
      </dgm:t>
    </dgm:pt>
    <dgm:pt modelId="{23CFADFC-BAAE-47E8-8C12-60FD755A1D5F}" type="sibTrans" cxnId="{78AC887E-429A-4D97-8C59-12F09C03D32D}">
      <dgm:prSet/>
      <dgm:spPr/>
      <dgm:t>
        <a:bodyPr/>
        <a:lstStyle/>
        <a:p>
          <a:endParaRPr lang="es-ES" sz="1600"/>
        </a:p>
      </dgm:t>
    </dgm:pt>
    <dgm:pt modelId="{32E5A117-4168-46E5-8764-AD3D45659D5D}">
      <dgm:prSet phldrT="[Texto]" custT="1"/>
      <dgm:spPr/>
      <dgm:t>
        <a:bodyPr/>
        <a:lstStyle/>
        <a:p>
          <a:r>
            <a:rPr lang="es-ES" sz="1600" dirty="0" smtClean="0"/>
            <a:t>Considerar los criterios de excelencia incluidos en los modelos: Iberoamericano de excelencia en la gestión, EFQM y los de la Red </a:t>
          </a:r>
          <a:r>
            <a:rPr lang="es-ES" sz="1600" dirty="0" err="1" smtClean="0"/>
            <a:t>Telescopi</a:t>
          </a:r>
          <a:r>
            <a:rPr lang="es-ES" sz="1600" dirty="0" smtClean="0"/>
            <a:t> </a:t>
          </a:r>
          <a:endParaRPr lang="es-ES" sz="1600" dirty="0"/>
        </a:p>
      </dgm:t>
    </dgm:pt>
    <dgm:pt modelId="{3BFE5534-6F35-427A-AE76-3F9CE74918C5}" type="parTrans" cxnId="{26419199-3AC1-4DEE-BE52-676B53B39861}">
      <dgm:prSet/>
      <dgm:spPr/>
      <dgm:t>
        <a:bodyPr/>
        <a:lstStyle/>
        <a:p>
          <a:endParaRPr lang="es-ES" sz="1600"/>
        </a:p>
      </dgm:t>
    </dgm:pt>
    <dgm:pt modelId="{14FD2C50-97D5-42E5-9624-5A42C166EBD2}" type="sibTrans" cxnId="{26419199-3AC1-4DEE-BE52-676B53B39861}">
      <dgm:prSet/>
      <dgm:spPr/>
      <dgm:t>
        <a:bodyPr/>
        <a:lstStyle/>
        <a:p>
          <a:endParaRPr lang="es-ES" sz="1600"/>
        </a:p>
      </dgm:t>
    </dgm:pt>
    <dgm:pt modelId="{425AEB68-0689-4139-90B0-18E70827334D}">
      <dgm:prSet phldrT="[Texto]" custT="1"/>
      <dgm:spPr/>
      <dgm:t>
        <a:bodyPr/>
        <a:lstStyle/>
        <a:p>
          <a:endParaRPr lang="es-ES" sz="1600" dirty="0" smtClean="0"/>
        </a:p>
        <a:p>
          <a:r>
            <a:rPr lang="es-ES" sz="1600" dirty="0" smtClean="0"/>
            <a:t>Comprometerse en la actualización periódica de los contenidos de la buena práctica según su evolución y, al menos cada 3 años si hay cambios significativos.</a:t>
          </a:r>
          <a:endParaRPr lang="es-EC" sz="1600" dirty="0" smtClean="0"/>
        </a:p>
        <a:p>
          <a:r>
            <a:rPr lang="es-EC" sz="1600" dirty="0" smtClean="0"/>
            <a:t>. </a:t>
          </a:r>
          <a:endParaRPr lang="es-ES" sz="1600" dirty="0"/>
        </a:p>
      </dgm:t>
    </dgm:pt>
    <dgm:pt modelId="{A3358925-55E2-46F4-97A4-0390130C1E66}" type="sibTrans" cxnId="{90269F4B-FB34-45EC-9602-D16C5A087637}">
      <dgm:prSet/>
      <dgm:spPr/>
      <dgm:t>
        <a:bodyPr/>
        <a:lstStyle/>
        <a:p>
          <a:endParaRPr lang="es-ES" sz="1600"/>
        </a:p>
      </dgm:t>
    </dgm:pt>
    <dgm:pt modelId="{CCFBB83B-F38A-4EED-9C51-986C518B745D}" type="parTrans" cxnId="{90269F4B-FB34-45EC-9602-D16C5A087637}">
      <dgm:prSet/>
      <dgm:spPr/>
      <dgm:t>
        <a:bodyPr/>
        <a:lstStyle/>
        <a:p>
          <a:endParaRPr lang="es-ES" sz="1600"/>
        </a:p>
      </dgm:t>
    </dgm:pt>
    <dgm:pt modelId="{C49576E8-B5E6-4133-8100-FB2D3CAD736B}" type="pres">
      <dgm:prSet presAssocID="{9BC92F72-B720-4917-B8F7-AC4D109F26D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C"/>
        </a:p>
      </dgm:t>
    </dgm:pt>
    <dgm:pt modelId="{20DD8C51-735F-461B-B870-2A66A4DA9D34}" type="pres">
      <dgm:prSet presAssocID="{9BC92F72-B720-4917-B8F7-AC4D109F26D6}" presName="Name1" presStyleCnt="0"/>
      <dgm:spPr/>
      <dgm:t>
        <a:bodyPr/>
        <a:lstStyle/>
        <a:p>
          <a:endParaRPr lang="es-EC"/>
        </a:p>
      </dgm:t>
    </dgm:pt>
    <dgm:pt modelId="{F6940717-930E-4219-9C88-79EFC928706C}" type="pres">
      <dgm:prSet presAssocID="{9BC92F72-B720-4917-B8F7-AC4D109F26D6}" presName="cycle" presStyleCnt="0"/>
      <dgm:spPr/>
      <dgm:t>
        <a:bodyPr/>
        <a:lstStyle/>
        <a:p>
          <a:endParaRPr lang="es-EC"/>
        </a:p>
      </dgm:t>
    </dgm:pt>
    <dgm:pt modelId="{2B0BB565-0848-47B4-942F-E01BD18F07EC}" type="pres">
      <dgm:prSet presAssocID="{9BC92F72-B720-4917-B8F7-AC4D109F26D6}" presName="srcNode" presStyleLbl="node1" presStyleIdx="0" presStyleCnt="4"/>
      <dgm:spPr/>
      <dgm:t>
        <a:bodyPr/>
        <a:lstStyle/>
        <a:p>
          <a:endParaRPr lang="es-EC"/>
        </a:p>
      </dgm:t>
    </dgm:pt>
    <dgm:pt modelId="{A0C01115-40CB-40AF-B575-C153A25A37F5}" type="pres">
      <dgm:prSet presAssocID="{9BC92F72-B720-4917-B8F7-AC4D109F26D6}" presName="conn" presStyleLbl="parChTrans1D2" presStyleIdx="0" presStyleCnt="1"/>
      <dgm:spPr/>
      <dgm:t>
        <a:bodyPr/>
        <a:lstStyle/>
        <a:p>
          <a:endParaRPr lang="es-EC"/>
        </a:p>
      </dgm:t>
    </dgm:pt>
    <dgm:pt modelId="{3C0F1A6E-5699-4DC5-A3AF-2E2DC20C13ED}" type="pres">
      <dgm:prSet presAssocID="{9BC92F72-B720-4917-B8F7-AC4D109F26D6}" presName="extraNode" presStyleLbl="node1" presStyleIdx="0" presStyleCnt="4"/>
      <dgm:spPr/>
      <dgm:t>
        <a:bodyPr/>
        <a:lstStyle/>
        <a:p>
          <a:endParaRPr lang="es-EC"/>
        </a:p>
      </dgm:t>
    </dgm:pt>
    <dgm:pt modelId="{BBA93E28-31CF-4C7E-A922-21B2FA2B07AF}" type="pres">
      <dgm:prSet presAssocID="{9BC92F72-B720-4917-B8F7-AC4D109F26D6}" presName="dstNode" presStyleLbl="node1" presStyleIdx="0" presStyleCnt="4"/>
      <dgm:spPr/>
      <dgm:t>
        <a:bodyPr/>
        <a:lstStyle/>
        <a:p>
          <a:endParaRPr lang="es-EC"/>
        </a:p>
      </dgm:t>
    </dgm:pt>
    <dgm:pt modelId="{2F128924-CACA-424B-A22B-A3B14A978C43}" type="pres">
      <dgm:prSet presAssocID="{7F54893B-2D06-465A-947A-74C76F25F449}" presName="text_1" presStyleLbl="node1" presStyleIdx="0" presStyleCnt="4" custScaleX="100078" custLinFactNeighborX="-407" custLinFactNeighborY="34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0CE472-971E-4F36-96E7-E731455D706F}" type="pres">
      <dgm:prSet presAssocID="{7F54893B-2D06-465A-947A-74C76F25F449}" presName="accent_1" presStyleCnt="0"/>
      <dgm:spPr/>
      <dgm:t>
        <a:bodyPr/>
        <a:lstStyle/>
        <a:p>
          <a:endParaRPr lang="es-EC"/>
        </a:p>
      </dgm:t>
    </dgm:pt>
    <dgm:pt modelId="{1ACE42BA-AD70-43B6-9B28-4D5EFB8F5115}" type="pres">
      <dgm:prSet presAssocID="{7F54893B-2D06-465A-947A-74C76F25F449}" presName="accentRepeatNode" presStyleLbl="solidFgAcc1" presStyleIdx="0" presStyleCnt="4"/>
      <dgm:spPr/>
      <dgm:t>
        <a:bodyPr/>
        <a:lstStyle/>
        <a:p>
          <a:endParaRPr lang="es-EC"/>
        </a:p>
      </dgm:t>
    </dgm:pt>
    <dgm:pt modelId="{B161CDDC-A857-4CFE-A8DA-DE93E50F813B}" type="pres">
      <dgm:prSet presAssocID="{35B83A77-76F8-4313-93D9-3FB37263856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5C44243-A0C9-4646-802B-E0C0ABE2E550}" type="pres">
      <dgm:prSet presAssocID="{35B83A77-76F8-4313-93D9-3FB37263856A}" presName="accent_2" presStyleCnt="0"/>
      <dgm:spPr/>
    </dgm:pt>
    <dgm:pt modelId="{05664B85-4E8A-46EB-AEEF-F75A413ED142}" type="pres">
      <dgm:prSet presAssocID="{35B83A77-76F8-4313-93D9-3FB37263856A}" presName="accentRepeatNode" presStyleLbl="solidFgAcc1" presStyleIdx="1" presStyleCnt="4" custLinFactNeighborX="-11960" custLinFactNeighborY="-2641"/>
      <dgm:spPr/>
      <dgm:t>
        <a:bodyPr/>
        <a:lstStyle/>
        <a:p>
          <a:endParaRPr lang="es-EC"/>
        </a:p>
      </dgm:t>
    </dgm:pt>
    <dgm:pt modelId="{407C6EC3-8DE7-435C-B190-A4D79AC80ECE}" type="pres">
      <dgm:prSet presAssocID="{32E5A117-4168-46E5-8764-AD3D45659D5D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CD4950E-7E8A-4ABE-9D62-197CF5F9ACBA}" type="pres">
      <dgm:prSet presAssocID="{32E5A117-4168-46E5-8764-AD3D45659D5D}" presName="accent_3" presStyleCnt="0"/>
      <dgm:spPr/>
    </dgm:pt>
    <dgm:pt modelId="{99821D96-2851-4FC2-A985-EF172CD42F9E}" type="pres">
      <dgm:prSet presAssocID="{32E5A117-4168-46E5-8764-AD3D45659D5D}" presName="accentRepeatNode" presStyleLbl="solidFgAcc1" presStyleIdx="2" presStyleCnt="4"/>
      <dgm:spPr/>
      <dgm:t>
        <a:bodyPr/>
        <a:lstStyle/>
        <a:p>
          <a:endParaRPr lang="es-EC"/>
        </a:p>
      </dgm:t>
    </dgm:pt>
    <dgm:pt modelId="{7584D985-AA45-48A1-9E63-F441DB9BB44C}" type="pres">
      <dgm:prSet presAssocID="{425AEB68-0689-4139-90B0-18E70827334D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A79E64B-0577-4904-8646-FF55730CE11A}" type="pres">
      <dgm:prSet presAssocID="{425AEB68-0689-4139-90B0-18E70827334D}" presName="accent_4" presStyleCnt="0"/>
      <dgm:spPr/>
    </dgm:pt>
    <dgm:pt modelId="{5579A600-BB06-4658-A202-74E91E2738B3}" type="pres">
      <dgm:prSet presAssocID="{425AEB68-0689-4139-90B0-18E70827334D}" presName="accentRepeatNode" presStyleLbl="solidFgAcc1" presStyleIdx="3" presStyleCnt="4"/>
      <dgm:spPr/>
      <dgm:t>
        <a:bodyPr/>
        <a:lstStyle/>
        <a:p>
          <a:endParaRPr lang="es-EC"/>
        </a:p>
      </dgm:t>
    </dgm:pt>
  </dgm:ptLst>
  <dgm:cxnLst>
    <dgm:cxn modelId="{86ABA1EF-8487-473A-8656-80C7B13B31D1}" type="presOf" srcId="{425AEB68-0689-4139-90B0-18E70827334D}" destId="{7584D985-AA45-48A1-9E63-F441DB9BB44C}" srcOrd="0" destOrd="0" presId="urn:microsoft.com/office/officeart/2008/layout/VerticalCurvedList"/>
    <dgm:cxn modelId="{EC68F51E-18C2-4A7F-844F-419B1FD23EE7}" type="presOf" srcId="{35B83A77-76F8-4313-93D9-3FB37263856A}" destId="{B161CDDC-A857-4CFE-A8DA-DE93E50F813B}" srcOrd="0" destOrd="0" presId="urn:microsoft.com/office/officeart/2008/layout/VerticalCurvedList"/>
    <dgm:cxn modelId="{90269F4B-FB34-45EC-9602-D16C5A087637}" srcId="{9BC92F72-B720-4917-B8F7-AC4D109F26D6}" destId="{425AEB68-0689-4139-90B0-18E70827334D}" srcOrd="3" destOrd="0" parTransId="{CCFBB83B-F38A-4EED-9C51-986C518B745D}" sibTransId="{A3358925-55E2-46F4-97A4-0390130C1E66}"/>
    <dgm:cxn modelId="{35AC3FAA-6481-4AED-99D5-0B0FC866373B}" type="presOf" srcId="{7F54893B-2D06-465A-947A-74C76F25F449}" destId="{2F128924-CACA-424B-A22B-A3B14A978C43}" srcOrd="0" destOrd="0" presId="urn:microsoft.com/office/officeart/2008/layout/VerticalCurvedList"/>
    <dgm:cxn modelId="{1A72B526-B4EF-4163-B9FD-FF8F878D07EA}" srcId="{9BC92F72-B720-4917-B8F7-AC4D109F26D6}" destId="{7F54893B-2D06-465A-947A-74C76F25F449}" srcOrd="0" destOrd="0" parTransId="{E5EDFC6E-A13A-4B9B-812C-AF274D9B5E22}" sibTransId="{8DF01739-97A2-46C2-A750-4E92C6812A2F}"/>
    <dgm:cxn modelId="{C5CAD888-2C2A-4F54-8A70-459E91ADF537}" type="presOf" srcId="{8DF01739-97A2-46C2-A750-4E92C6812A2F}" destId="{A0C01115-40CB-40AF-B575-C153A25A37F5}" srcOrd="0" destOrd="0" presId="urn:microsoft.com/office/officeart/2008/layout/VerticalCurvedList"/>
    <dgm:cxn modelId="{78AC887E-429A-4D97-8C59-12F09C03D32D}" srcId="{9BC92F72-B720-4917-B8F7-AC4D109F26D6}" destId="{35B83A77-76F8-4313-93D9-3FB37263856A}" srcOrd="1" destOrd="0" parTransId="{F3AF7C71-2ED7-4E9D-8433-4A8137532C6A}" sibTransId="{23CFADFC-BAAE-47E8-8C12-60FD755A1D5F}"/>
    <dgm:cxn modelId="{26419199-3AC1-4DEE-BE52-676B53B39861}" srcId="{9BC92F72-B720-4917-B8F7-AC4D109F26D6}" destId="{32E5A117-4168-46E5-8764-AD3D45659D5D}" srcOrd="2" destOrd="0" parTransId="{3BFE5534-6F35-427A-AE76-3F9CE74918C5}" sibTransId="{14FD2C50-97D5-42E5-9624-5A42C166EBD2}"/>
    <dgm:cxn modelId="{44047E7F-D126-4DE4-A7C0-D2F88ADB02D5}" type="presOf" srcId="{32E5A117-4168-46E5-8764-AD3D45659D5D}" destId="{407C6EC3-8DE7-435C-B190-A4D79AC80ECE}" srcOrd="0" destOrd="0" presId="urn:microsoft.com/office/officeart/2008/layout/VerticalCurvedList"/>
    <dgm:cxn modelId="{54AAED1F-6C86-4F05-BA7C-5F0CD3153EF9}" type="presOf" srcId="{9BC92F72-B720-4917-B8F7-AC4D109F26D6}" destId="{C49576E8-B5E6-4133-8100-FB2D3CAD736B}" srcOrd="0" destOrd="0" presId="urn:microsoft.com/office/officeart/2008/layout/VerticalCurvedList"/>
    <dgm:cxn modelId="{F01BAEF6-02F6-4394-B4E1-08A32FDE57CA}" type="presParOf" srcId="{C49576E8-B5E6-4133-8100-FB2D3CAD736B}" destId="{20DD8C51-735F-461B-B870-2A66A4DA9D34}" srcOrd="0" destOrd="0" presId="urn:microsoft.com/office/officeart/2008/layout/VerticalCurvedList"/>
    <dgm:cxn modelId="{E0185EB8-1289-47AA-91F6-E3A7A1CE8BAD}" type="presParOf" srcId="{20DD8C51-735F-461B-B870-2A66A4DA9D34}" destId="{F6940717-930E-4219-9C88-79EFC928706C}" srcOrd="0" destOrd="0" presId="urn:microsoft.com/office/officeart/2008/layout/VerticalCurvedList"/>
    <dgm:cxn modelId="{718F911E-FE19-4FFB-BA28-B18447FD40CD}" type="presParOf" srcId="{F6940717-930E-4219-9C88-79EFC928706C}" destId="{2B0BB565-0848-47B4-942F-E01BD18F07EC}" srcOrd="0" destOrd="0" presId="urn:microsoft.com/office/officeart/2008/layout/VerticalCurvedList"/>
    <dgm:cxn modelId="{A410FA89-8C40-47D9-B539-A482927B70E8}" type="presParOf" srcId="{F6940717-930E-4219-9C88-79EFC928706C}" destId="{A0C01115-40CB-40AF-B575-C153A25A37F5}" srcOrd="1" destOrd="0" presId="urn:microsoft.com/office/officeart/2008/layout/VerticalCurvedList"/>
    <dgm:cxn modelId="{9ED2ED47-64B8-41F1-828F-C3A0BAE89F34}" type="presParOf" srcId="{F6940717-930E-4219-9C88-79EFC928706C}" destId="{3C0F1A6E-5699-4DC5-A3AF-2E2DC20C13ED}" srcOrd="2" destOrd="0" presId="urn:microsoft.com/office/officeart/2008/layout/VerticalCurvedList"/>
    <dgm:cxn modelId="{194C3ACD-C82D-4FB6-8357-F6063EB2F0D5}" type="presParOf" srcId="{F6940717-930E-4219-9C88-79EFC928706C}" destId="{BBA93E28-31CF-4C7E-A922-21B2FA2B07AF}" srcOrd="3" destOrd="0" presId="urn:microsoft.com/office/officeart/2008/layout/VerticalCurvedList"/>
    <dgm:cxn modelId="{5C1C8C99-31DB-4D06-B0E2-34C8570872E6}" type="presParOf" srcId="{20DD8C51-735F-461B-B870-2A66A4DA9D34}" destId="{2F128924-CACA-424B-A22B-A3B14A978C43}" srcOrd="1" destOrd="0" presId="urn:microsoft.com/office/officeart/2008/layout/VerticalCurvedList"/>
    <dgm:cxn modelId="{5E9665B2-D274-4DC2-9F81-8D61C804D125}" type="presParOf" srcId="{20DD8C51-735F-461B-B870-2A66A4DA9D34}" destId="{160CE472-971E-4F36-96E7-E731455D706F}" srcOrd="2" destOrd="0" presId="urn:microsoft.com/office/officeart/2008/layout/VerticalCurvedList"/>
    <dgm:cxn modelId="{F9FB52ED-3469-4B26-BD9F-5CC92565B6F6}" type="presParOf" srcId="{160CE472-971E-4F36-96E7-E731455D706F}" destId="{1ACE42BA-AD70-43B6-9B28-4D5EFB8F5115}" srcOrd="0" destOrd="0" presId="urn:microsoft.com/office/officeart/2008/layout/VerticalCurvedList"/>
    <dgm:cxn modelId="{443FFD8D-8A28-46C7-9AC0-12AC6254C8DB}" type="presParOf" srcId="{20DD8C51-735F-461B-B870-2A66A4DA9D34}" destId="{B161CDDC-A857-4CFE-A8DA-DE93E50F813B}" srcOrd="3" destOrd="0" presId="urn:microsoft.com/office/officeart/2008/layout/VerticalCurvedList"/>
    <dgm:cxn modelId="{864010F1-F4D9-4A65-8E31-00871B8C1883}" type="presParOf" srcId="{20DD8C51-735F-461B-B870-2A66A4DA9D34}" destId="{45C44243-A0C9-4646-802B-E0C0ABE2E550}" srcOrd="4" destOrd="0" presId="urn:microsoft.com/office/officeart/2008/layout/VerticalCurvedList"/>
    <dgm:cxn modelId="{66B8BBF3-ACEA-4106-8747-019F4C9A5DC7}" type="presParOf" srcId="{45C44243-A0C9-4646-802B-E0C0ABE2E550}" destId="{05664B85-4E8A-46EB-AEEF-F75A413ED142}" srcOrd="0" destOrd="0" presId="urn:microsoft.com/office/officeart/2008/layout/VerticalCurvedList"/>
    <dgm:cxn modelId="{FFBF6CC9-DDA1-471E-8763-1C46EB8243B9}" type="presParOf" srcId="{20DD8C51-735F-461B-B870-2A66A4DA9D34}" destId="{407C6EC3-8DE7-435C-B190-A4D79AC80ECE}" srcOrd="5" destOrd="0" presId="urn:microsoft.com/office/officeart/2008/layout/VerticalCurvedList"/>
    <dgm:cxn modelId="{1C7E34E5-2DF5-400A-9563-73B4ED945DA9}" type="presParOf" srcId="{20DD8C51-735F-461B-B870-2A66A4DA9D34}" destId="{5CD4950E-7E8A-4ABE-9D62-197CF5F9ACBA}" srcOrd="6" destOrd="0" presId="urn:microsoft.com/office/officeart/2008/layout/VerticalCurvedList"/>
    <dgm:cxn modelId="{09EA242A-8666-40E1-8DE8-26EB8CA1C2E6}" type="presParOf" srcId="{5CD4950E-7E8A-4ABE-9D62-197CF5F9ACBA}" destId="{99821D96-2851-4FC2-A985-EF172CD42F9E}" srcOrd="0" destOrd="0" presId="urn:microsoft.com/office/officeart/2008/layout/VerticalCurvedList"/>
    <dgm:cxn modelId="{F3339993-A48F-4F32-99D0-D7FE851BC5A8}" type="presParOf" srcId="{20DD8C51-735F-461B-B870-2A66A4DA9D34}" destId="{7584D985-AA45-48A1-9E63-F441DB9BB44C}" srcOrd="7" destOrd="0" presId="urn:microsoft.com/office/officeart/2008/layout/VerticalCurvedList"/>
    <dgm:cxn modelId="{5360C0A0-1800-4207-B2E9-21298D1AB605}" type="presParOf" srcId="{20DD8C51-735F-461B-B870-2A66A4DA9D34}" destId="{AA79E64B-0577-4904-8646-FF55730CE11A}" srcOrd="8" destOrd="0" presId="urn:microsoft.com/office/officeart/2008/layout/VerticalCurvedList"/>
    <dgm:cxn modelId="{4022DD4D-15EC-4406-96D2-7113E4DE270A}" type="presParOf" srcId="{AA79E64B-0577-4904-8646-FF55730CE11A}" destId="{5579A600-BB06-4658-A202-74E91E2738B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F5931D-C8A9-4B5F-8CCD-5375A083DF80}" type="doc">
      <dgm:prSet loTypeId="urn:microsoft.com/office/officeart/2005/8/layout/default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6BF443E7-13AA-498E-B3B0-664F7105AF94}">
      <dgm:prSet phldrT="[Texto]" custT="1"/>
      <dgm:spPr/>
      <dgm:t>
        <a:bodyPr/>
        <a:lstStyle/>
        <a:p>
          <a:r>
            <a:rPr lang="es-EC" sz="2200" b="1" dirty="0" smtClean="0"/>
            <a:t>Liderazgo</a:t>
          </a:r>
          <a:endParaRPr lang="es-ES" sz="2200" b="1" dirty="0"/>
        </a:p>
      </dgm:t>
    </dgm:pt>
    <dgm:pt modelId="{DC0097ED-7AC2-4F05-93EC-066BFB1EB38D}" type="parTrans" cxnId="{661C2501-58E1-4F0F-9F9F-4AD22B504FCC}">
      <dgm:prSet/>
      <dgm:spPr/>
      <dgm:t>
        <a:bodyPr/>
        <a:lstStyle/>
        <a:p>
          <a:endParaRPr lang="es-ES" b="1"/>
        </a:p>
      </dgm:t>
    </dgm:pt>
    <dgm:pt modelId="{80C6155F-1688-44C5-8C01-9FA1F7237B18}" type="sibTrans" cxnId="{661C2501-58E1-4F0F-9F9F-4AD22B504FCC}">
      <dgm:prSet/>
      <dgm:spPr/>
      <dgm:t>
        <a:bodyPr/>
        <a:lstStyle/>
        <a:p>
          <a:endParaRPr lang="es-ES" b="1"/>
        </a:p>
      </dgm:t>
    </dgm:pt>
    <dgm:pt modelId="{71A70E5A-15CF-4150-85AA-862A39B46D41}">
      <dgm:prSet phldrT="[Texto]" custT="1"/>
      <dgm:spPr/>
      <dgm:t>
        <a:bodyPr/>
        <a:lstStyle/>
        <a:p>
          <a:pPr algn="ctr"/>
          <a:r>
            <a:rPr lang="es-EC" sz="2200" b="1" dirty="0" smtClean="0"/>
            <a:t>Estrategia</a:t>
          </a:r>
          <a:r>
            <a:rPr lang="es-EC" sz="6200" b="1" dirty="0" smtClean="0"/>
            <a:t> </a:t>
          </a:r>
          <a:endParaRPr lang="es-ES" sz="6200" b="1" dirty="0"/>
        </a:p>
      </dgm:t>
    </dgm:pt>
    <dgm:pt modelId="{7FCEA124-96BB-476E-8F73-B26EA72A7A5F}" type="parTrans" cxnId="{001DB748-40FD-40D3-8690-F0D4979A7415}">
      <dgm:prSet/>
      <dgm:spPr/>
      <dgm:t>
        <a:bodyPr/>
        <a:lstStyle/>
        <a:p>
          <a:endParaRPr lang="es-ES" b="1"/>
        </a:p>
      </dgm:t>
    </dgm:pt>
    <dgm:pt modelId="{4DA8D331-E5ED-423C-9C3C-278A0DF6F71D}" type="sibTrans" cxnId="{001DB748-40FD-40D3-8690-F0D4979A7415}">
      <dgm:prSet/>
      <dgm:spPr/>
      <dgm:t>
        <a:bodyPr/>
        <a:lstStyle/>
        <a:p>
          <a:endParaRPr lang="es-ES" b="1"/>
        </a:p>
      </dgm:t>
    </dgm:pt>
    <dgm:pt modelId="{989E3241-0649-4125-9303-037025F89EFA}">
      <dgm:prSet phldrT="[Texto]" custT="1"/>
      <dgm:spPr/>
      <dgm:t>
        <a:bodyPr/>
        <a:lstStyle/>
        <a:p>
          <a:r>
            <a:rPr lang="es-EC" sz="2200" b="1" dirty="0" smtClean="0"/>
            <a:t>Personas </a:t>
          </a:r>
          <a:endParaRPr lang="es-ES" sz="2200" b="1" dirty="0"/>
        </a:p>
      </dgm:t>
    </dgm:pt>
    <dgm:pt modelId="{2892F780-6514-488E-B5B4-2BE1A9014788}" type="parTrans" cxnId="{DC10548C-6C90-43CE-8711-59C397D1E48C}">
      <dgm:prSet/>
      <dgm:spPr/>
      <dgm:t>
        <a:bodyPr/>
        <a:lstStyle/>
        <a:p>
          <a:endParaRPr lang="es-ES" b="1"/>
        </a:p>
      </dgm:t>
    </dgm:pt>
    <dgm:pt modelId="{FC657558-13E9-4298-AA59-6ED884DB8264}" type="sibTrans" cxnId="{DC10548C-6C90-43CE-8711-59C397D1E48C}">
      <dgm:prSet/>
      <dgm:spPr/>
      <dgm:t>
        <a:bodyPr/>
        <a:lstStyle/>
        <a:p>
          <a:endParaRPr lang="es-ES" b="1"/>
        </a:p>
      </dgm:t>
    </dgm:pt>
    <dgm:pt modelId="{3F46D0FE-21A0-49DB-A54F-AA4456784BC6}">
      <dgm:prSet phldrT="[Texto]" custT="1"/>
      <dgm:spPr/>
      <dgm:t>
        <a:bodyPr/>
        <a:lstStyle/>
        <a:p>
          <a:r>
            <a:rPr lang="es-ES" sz="2200" b="1" dirty="0" smtClean="0"/>
            <a:t>Alianzas y recursos</a:t>
          </a:r>
          <a:endParaRPr lang="es-ES" sz="2200" b="1" dirty="0"/>
        </a:p>
      </dgm:t>
    </dgm:pt>
    <dgm:pt modelId="{8D61B4E8-9319-4062-9C66-FB351F983D4A}" type="parTrans" cxnId="{5D4861B8-9380-4B0E-967E-D1C76D6426FE}">
      <dgm:prSet/>
      <dgm:spPr/>
      <dgm:t>
        <a:bodyPr/>
        <a:lstStyle/>
        <a:p>
          <a:endParaRPr lang="es-ES" b="1"/>
        </a:p>
      </dgm:t>
    </dgm:pt>
    <dgm:pt modelId="{29732ABB-EC8D-4178-B2B1-98FEC18A35E1}" type="sibTrans" cxnId="{5D4861B8-9380-4B0E-967E-D1C76D6426FE}">
      <dgm:prSet/>
      <dgm:spPr/>
      <dgm:t>
        <a:bodyPr/>
        <a:lstStyle/>
        <a:p>
          <a:endParaRPr lang="es-ES" b="1"/>
        </a:p>
      </dgm:t>
    </dgm:pt>
    <dgm:pt modelId="{3247C455-C317-4DBE-BE34-BB5604927F9B}">
      <dgm:prSet phldrT="[Texto]" custT="1"/>
      <dgm:spPr/>
      <dgm:t>
        <a:bodyPr/>
        <a:lstStyle/>
        <a:p>
          <a:r>
            <a:rPr lang="es-ES" sz="2200" b="1" dirty="0" smtClean="0"/>
            <a:t>Procesos, productos y servicios</a:t>
          </a:r>
          <a:endParaRPr lang="es-ES" sz="2200" b="1" dirty="0"/>
        </a:p>
      </dgm:t>
    </dgm:pt>
    <dgm:pt modelId="{438748FA-2A0F-4825-8D16-38BA676F0273}" type="parTrans" cxnId="{795A6792-3873-4CF9-924F-028C15828549}">
      <dgm:prSet/>
      <dgm:spPr/>
      <dgm:t>
        <a:bodyPr/>
        <a:lstStyle/>
        <a:p>
          <a:endParaRPr lang="es-ES" b="1"/>
        </a:p>
      </dgm:t>
    </dgm:pt>
    <dgm:pt modelId="{0EDFF9BE-EBA5-4CB3-A5CE-58B2143B4946}" type="sibTrans" cxnId="{795A6792-3873-4CF9-924F-028C15828549}">
      <dgm:prSet/>
      <dgm:spPr/>
      <dgm:t>
        <a:bodyPr/>
        <a:lstStyle/>
        <a:p>
          <a:endParaRPr lang="es-ES" b="1"/>
        </a:p>
      </dgm:t>
    </dgm:pt>
    <dgm:pt modelId="{9C9DA06E-BE63-474F-8F89-F3E901254821}">
      <dgm:prSet phldrT="[Texto]" custT="1"/>
      <dgm:spPr/>
      <dgm:t>
        <a:bodyPr/>
        <a:lstStyle/>
        <a:p>
          <a:r>
            <a:rPr lang="es-ES" sz="2200" b="1" dirty="0" smtClean="0"/>
            <a:t>Clientes</a:t>
          </a:r>
          <a:endParaRPr lang="es-ES" sz="2200" b="1" dirty="0"/>
        </a:p>
      </dgm:t>
    </dgm:pt>
    <dgm:pt modelId="{C4BBC792-3620-4660-A4FC-7CD5D6743682}" type="parTrans" cxnId="{3B1679BD-6D2F-414D-9384-403A09479CAC}">
      <dgm:prSet/>
      <dgm:spPr/>
      <dgm:t>
        <a:bodyPr/>
        <a:lstStyle/>
        <a:p>
          <a:endParaRPr lang="es-ES" b="1"/>
        </a:p>
      </dgm:t>
    </dgm:pt>
    <dgm:pt modelId="{B1175BB8-3ACC-415C-ABED-10A6216A75D8}" type="sibTrans" cxnId="{3B1679BD-6D2F-414D-9384-403A09479CAC}">
      <dgm:prSet/>
      <dgm:spPr/>
      <dgm:t>
        <a:bodyPr/>
        <a:lstStyle/>
        <a:p>
          <a:endParaRPr lang="es-ES" b="1"/>
        </a:p>
      </dgm:t>
    </dgm:pt>
    <dgm:pt modelId="{6C7061D9-7002-4DEC-BEF9-F2793E02F47A}">
      <dgm:prSet phldrT="[Texto]" custT="1"/>
      <dgm:spPr/>
      <dgm:t>
        <a:bodyPr/>
        <a:lstStyle/>
        <a:p>
          <a:r>
            <a:rPr lang="es-ES" sz="2200" b="1" dirty="0" smtClean="0"/>
            <a:t>Responsabilidad Social</a:t>
          </a:r>
          <a:endParaRPr lang="es-ES" sz="2200" b="1" dirty="0"/>
        </a:p>
      </dgm:t>
    </dgm:pt>
    <dgm:pt modelId="{5A1F5E33-4CC0-48A0-81C9-4C20FC271715}" type="parTrans" cxnId="{465EAEBD-96D6-4299-81C5-D4C278925FAA}">
      <dgm:prSet/>
      <dgm:spPr/>
      <dgm:t>
        <a:bodyPr/>
        <a:lstStyle/>
        <a:p>
          <a:endParaRPr lang="es-ES" b="1"/>
        </a:p>
      </dgm:t>
    </dgm:pt>
    <dgm:pt modelId="{B65C25E9-68CD-45EF-8227-075389A93B7E}" type="sibTrans" cxnId="{465EAEBD-96D6-4299-81C5-D4C278925FAA}">
      <dgm:prSet/>
      <dgm:spPr/>
      <dgm:t>
        <a:bodyPr/>
        <a:lstStyle/>
        <a:p>
          <a:endParaRPr lang="es-ES" b="1"/>
        </a:p>
      </dgm:t>
    </dgm:pt>
    <dgm:pt modelId="{282B63DA-6603-41D6-BE6C-AFCBBE21AA1B}" type="pres">
      <dgm:prSet presAssocID="{66F5931D-C8A9-4B5F-8CCD-5375A083DF8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6E05AFC2-8EEB-4F7B-95D0-8BAC5991092F}" type="pres">
      <dgm:prSet presAssocID="{6BF443E7-13AA-498E-B3B0-664F7105AF9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1897815-B69B-422D-9259-7876B01BB0E5}" type="pres">
      <dgm:prSet presAssocID="{80C6155F-1688-44C5-8C01-9FA1F7237B18}" presName="sibTrans" presStyleCnt="0"/>
      <dgm:spPr/>
      <dgm:t>
        <a:bodyPr/>
        <a:lstStyle/>
        <a:p>
          <a:endParaRPr lang="es-EC"/>
        </a:p>
      </dgm:t>
    </dgm:pt>
    <dgm:pt modelId="{7098F67B-436A-4F08-A865-960489F36A4A}" type="pres">
      <dgm:prSet presAssocID="{71A70E5A-15CF-4150-85AA-862A39B46D4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6780D71-F182-4E38-B495-8652B2B19314}" type="pres">
      <dgm:prSet presAssocID="{4DA8D331-E5ED-423C-9C3C-278A0DF6F71D}" presName="sibTrans" presStyleCnt="0"/>
      <dgm:spPr/>
      <dgm:t>
        <a:bodyPr/>
        <a:lstStyle/>
        <a:p>
          <a:endParaRPr lang="es-EC"/>
        </a:p>
      </dgm:t>
    </dgm:pt>
    <dgm:pt modelId="{615A1B9F-0ADF-4ACD-B1C0-D8593A54F4F9}" type="pres">
      <dgm:prSet presAssocID="{989E3241-0649-4125-9303-037025F89EF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503F0CD-2041-41E5-B414-D2654733666D}" type="pres">
      <dgm:prSet presAssocID="{FC657558-13E9-4298-AA59-6ED884DB8264}" presName="sibTrans" presStyleCnt="0"/>
      <dgm:spPr/>
      <dgm:t>
        <a:bodyPr/>
        <a:lstStyle/>
        <a:p>
          <a:endParaRPr lang="es-EC"/>
        </a:p>
      </dgm:t>
    </dgm:pt>
    <dgm:pt modelId="{6C6A783C-6D46-4B4C-AA8E-3B5025A9A880}" type="pres">
      <dgm:prSet presAssocID="{3F46D0FE-21A0-49DB-A54F-AA4456784BC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24E495A-A4F5-47B3-A3E8-977BD3866523}" type="pres">
      <dgm:prSet presAssocID="{29732ABB-EC8D-4178-B2B1-98FEC18A35E1}" presName="sibTrans" presStyleCnt="0"/>
      <dgm:spPr/>
      <dgm:t>
        <a:bodyPr/>
        <a:lstStyle/>
        <a:p>
          <a:endParaRPr lang="es-EC"/>
        </a:p>
      </dgm:t>
    </dgm:pt>
    <dgm:pt modelId="{AE3152A2-AD9A-4F56-BA49-61ED2E66D939}" type="pres">
      <dgm:prSet presAssocID="{3247C455-C317-4DBE-BE34-BB5604927F9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7D0FB49-EEBB-4844-BF64-E9D0A52B0562}" type="pres">
      <dgm:prSet presAssocID="{0EDFF9BE-EBA5-4CB3-A5CE-58B2143B4946}" presName="sibTrans" presStyleCnt="0"/>
      <dgm:spPr/>
      <dgm:t>
        <a:bodyPr/>
        <a:lstStyle/>
        <a:p>
          <a:endParaRPr lang="es-EC"/>
        </a:p>
      </dgm:t>
    </dgm:pt>
    <dgm:pt modelId="{E496750B-83C2-45AC-9646-2D7766A2B2D1}" type="pres">
      <dgm:prSet presAssocID="{9C9DA06E-BE63-474F-8F89-F3E90125482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48BE450-6710-4982-9E68-F816106836F6}" type="pres">
      <dgm:prSet presAssocID="{B1175BB8-3ACC-415C-ABED-10A6216A75D8}" presName="sibTrans" presStyleCnt="0"/>
      <dgm:spPr/>
      <dgm:t>
        <a:bodyPr/>
        <a:lstStyle/>
        <a:p>
          <a:endParaRPr lang="es-EC"/>
        </a:p>
      </dgm:t>
    </dgm:pt>
    <dgm:pt modelId="{9F65E27E-1391-4242-A2D0-23DDDA571441}" type="pres">
      <dgm:prSet presAssocID="{6C7061D9-7002-4DEC-BEF9-F2793E02F47A}" presName="node" presStyleLbl="node1" presStyleIdx="6" presStyleCnt="7" custScaleX="12444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37F924A5-A327-43C9-8DB3-5ED0EFB4C489}" type="presOf" srcId="{9C9DA06E-BE63-474F-8F89-F3E901254821}" destId="{E496750B-83C2-45AC-9646-2D7766A2B2D1}" srcOrd="0" destOrd="0" presId="urn:microsoft.com/office/officeart/2005/8/layout/default"/>
    <dgm:cxn modelId="{E94A6461-6C3B-4B53-9605-652D91A4505C}" type="presOf" srcId="{3F46D0FE-21A0-49DB-A54F-AA4456784BC6}" destId="{6C6A783C-6D46-4B4C-AA8E-3B5025A9A880}" srcOrd="0" destOrd="0" presId="urn:microsoft.com/office/officeart/2005/8/layout/default"/>
    <dgm:cxn modelId="{3B1679BD-6D2F-414D-9384-403A09479CAC}" srcId="{66F5931D-C8A9-4B5F-8CCD-5375A083DF80}" destId="{9C9DA06E-BE63-474F-8F89-F3E901254821}" srcOrd="5" destOrd="0" parTransId="{C4BBC792-3620-4660-A4FC-7CD5D6743682}" sibTransId="{B1175BB8-3ACC-415C-ABED-10A6216A75D8}"/>
    <dgm:cxn modelId="{8FAA3331-E375-4E21-9F43-8E78652C3F5E}" type="presOf" srcId="{71A70E5A-15CF-4150-85AA-862A39B46D41}" destId="{7098F67B-436A-4F08-A865-960489F36A4A}" srcOrd="0" destOrd="0" presId="urn:microsoft.com/office/officeart/2005/8/layout/default"/>
    <dgm:cxn modelId="{9EF22EE7-2571-4891-A414-9B8A4007B1CA}" type="presOf" srcId="{6BF443E7-13AA-498E-B3B0-664F7105AF94}" destId="{6E05AFC2-8EEB-4F7B-95D0-8BAC5991092F}" srcOrd="0" destOrd="0" presId="urn:microsoft.com/office/officeart/2005/8/layout/default"/>
    <dgm:cxn modelId="{BF94E2BC-196F-4CB4-9C29-145BE7CDE3BF}" type="presOf" srcId="{66F5931D-C8A9-4B5F-8CCD-5375A083DF80}" destId="{282B63DA-6603-41D6-BE6C-AFCBBE21AA1B}" srcOrd="0" destOrd="0" presId="urn:microsoft.com/office/officeart/2005/8/layout/default"/>
    <dgm:cxn modelId="{82A3BEBC-102E-4C09-AB97-2F4127B69DA6}" type="presOf" srcId="{6C7061D9-7002-4DEC-BEF9-F2793E02F47A}" destId="{9F65E27E-1391-4242-A2D0-23DDDA571441}" srcOrd="0" destOrd="0" presId="urn:microsoft.com/office/officeart/2005/8/layout/default"/>
    <dgm:cxn modelId="{795A6792-3873-4CF9-924F-028C15828549}" srcId="{66F5931D-C8A9-4B5F-8CCD-5375A083DF80}" destId="{3247C455-C317-4DBE-BE34-BB5604927F9B}" srcOrd="4" destOrd="0" parTransId="{438748FA-2A0F-4825-8D16-38BA676F0273}" sibTransId="{0EDFF9BE-EBA5-4CB3-A5CE-58B2143B4946}"/>
    <dgm:cxn modelId="{2A5EDFE9-988C-443F-91C9-436BC1ED00C1}" type="presOf" srcId="{3247C455-C317-4DBE-BE34-BB5604927F9B}" destId="{AE3152A2-AD9A-4F56-BA49-61ED2E66D939}" srcOrd="0" destOrd="0" presId="urn:microsoft.com/office/officeart/2005/8/layout/default"/>
    <dgm:cxn modelId="{661C2501-58E1-4F0F-9F9F-4AD22B504FCC}" srcId="{66F5931D-C8A9-4B5F-8CCD-5375A083DF80}" destId="{6BF443E7-13AA-498E-B3B0-664F7105AF94}" srcOrd="0" destOrd="0" parTransId="{DC0097ED-7AC2-4F05-93EC-066BFB1EB38D}" sibTransId="{80C6155F-1688-44C5-8C01-9FA1F7237B18}"/>
    <dgm:cxn modelId="{D1EDE98D-7A53-4656-BD73-408F1DAB015C}" type="presOf" srcId="{989E3241-0649-4125-9303-037025F89EFA}" destId="{615A1B9F-0ADF-4ACD-B1C0-D8593A54F4F9}" srcOrd="0" destOrd="0" presId="urn:microsoft.com/office/officeart/2005/8/layout/default"/>
    <dgm:cxn modelId="{001DB748-40FD-40D3-8690-F0D4979A7415}" srcId="{66F5931D-C8A9-4B5F-8CCD-5375A083DF80}" destId="{71A70E5A-15CF-4150-85AA-862A39B46D41}" srcOrd="1" destOrd="0" parTransId="{7FCEA124-96BB-476E-8F73-B26EA72A7A5F}" sibTransId="{4DA8D331-E5ED-423C-9C3C-278A0DF6F71D}"/>
    <dgm:cxn modelId="{DC10548C-6C90-43CE-8711-59C397D1E48C}" srcId="{66F5931D-C8A9-4B5F-8CCD-5375A083DF80}" destId="{989E3241-0649-4125-9303-037025F89EFA}" srcOrd="2" destOrd="0" parTransId="{2892F780-6514-488E-B5B4-2BE1A9014788}" sibTransId="{FC657558-13E9-4298-AA59-6ED884DB8264}"/>
    <dgm:cxn modelId="{465EAEBD-96D6-4299-81C5-D4C278925FAA}" srcId="{66F5931D-C8A9-4B5F-8CCD-5375A083DF80}" destId="{6C7061D9-7002-4DEC-BEF9-F2793E02F47A}" srcOrd="6" destOrd="0" parTransId="{5A1F5E33-4CC0-48A0-81C9-4C20FC271715}" sibTransId="{B65C25E9-68CD-45EF-8227-075389A93B7E}"/>
    <dgm:cxn modelId="{5D4861B8-9380-4B0E-967E-D1C76D6426FE}" srcId="{66F5931D-C8A9-4B5F-8CCD-5375A083DF80}" destId="{3F46D0FE-21A0-49DB-A54F-AA4456784BC6}" srcOrd="3" destOrd="0" parTransId="{8D61B4E8-9319-4062-9C66-FB351F983D4A}" sibTransId="{29732ABB-EC8D-4178-B2B1-98FEC18A35E1}"/>
    <dgm:cxn modelId="{7F05EC83-0D3F-4317-ADF0-179A1D87838D}" type="presParOf" srcId="{282B63DA-6603-41D6-BE6C-AFCBBE21AA1B}" destId="{6E05AFC2-8EEB-4F7B-95D0-8BAC5991092F}" srcOrd="0" destOrd="0" presId="urn:microsoft.com/office/officeart/2005/8/layout/default"/>
    <dgm:cxn modelId="{6288D336-39A8-45E5-92B3-EFB2845C83DA}" type="presParOf" srcId="{282B63DA-6603-41D6-BE6C-AFCBBE21AA1B}" destId="{41897815-B69B-422D-9259-7876B01BB0E5}" srcOrd="1" destOrd="0" presId="urn:microsoft.com/office/officeart/2005/8/layout/default"/>
    <dgm:cxn modelId="{E293B739-F225-4E2A-B760-A25B23632225}" type="presParOf" srcId="{282B63DA-6603-41D6-BE6C-AFCBBE21AA1B}" destId="{7098F67B-436A-4F08-A865-960489F36A4A}" srcOrd="2" destOrd="0" presId="urn:microsoft.com/office/officeart/2005/8/layout/default"/>
    <dgm:cxn modelId="{69300F98-B5C7-4A76-B83E-24D1280F1818}" type="presParOf" srcId="{282B63DA-6603-41D6-BE6C-AFCBBE21AA1B}" destId="{F6780D71-F182-4E38-B495-8652B2B19314}" srcOrd="3" destOrd="0" presId="urn:microsoft.com/office/officeart/2005/8/layout/default"/>
    <dgm:cxn modelId="{F479078C-4559-4771-A01B-EF867B5C4B23}" type="presParOf" srcId="{282B63DA-6603-41D6-BE6C-AFCBBE21AA1B}" destId="{615A1B9F-0ADF-4ACD-B1C0-D8593A54F4F9}" srcOrd="4" destOrd="0" presId="urn:microsoft.com/office/officeart/2005/8/layout/default"/>
    <dgm:cxn modelId="{1DD24FEB-D35D-44E0-99AF-EEDF0E32BBC5}" type="presParOf" srcId="{282B63DA-6603-41D6-BE6C-AFCBBE21AA1B}" destId="{D503F0CD-2041-41E5-B414-D2654733666D}" srcOrd="5" destOrd="0" presId="urn:microsoft.com/office/officeart/2005/8/layout/default"/>
    <dgm:cxn modelId="{9A41B7FB-EF2D-4A01-8E1A-CEC033BA5DD6}" type="presParOf" srcId="{282B63DA-6603-41D6-BE6C-AFCBBE21AA1B}" destId="{6C6A783C-6D46-4B4C-AA8E-3B5025A9A880}" srcOrd="6" destOrd="0" presId="urn:microsoft.com/office/officeart/2005/8/layout/default"/>
    <dgm:cxn modelId="{B0EF8187-9B25-4C3B-88F2-C4527E9C5AA9}" type="presParOf" srcId="{282B63DA-6603-41D6-BE6C-AFCBBE21AA1B}" destId="{924E495A-A4F5-47B3-A3E8-977BD3866523}" srcOrd="7" destOrd="0" presId="urn:microsoft.com/office/officeart/2005/8/layout/default"/>
    <dgm:cxn modelId="{D21A9C8C-92BC-469E-BCB6-6E651B4AD710}" type="presParOf" srcId="{282B63DA-6603-41D6-BE6C-AFCBBE21AA1B}" destId="{AE3152A2-AD9A-4F56-BA49-61ED2E66D939}" srcOrd="8" destOrd="0" presId="urn:microsoft.com/office/officeart/2005/8/layout/default"/>
    <dgm:cxn modelId="{6D1DC1C5-A572-461E-9EB2-8C70AD719CFA}" type="presParOf" srcId="{282B63DA-6603-41D6-BE6C-AFCBBE21AA1B}" destId="{47D0FB49-EEBB-4844-BF64-E9D0A52B0562}" srcOrd="9" destOrd="0" presId="urn:microsoft.com/office/officeart/2005/8/layout/default"/>
    <dgm:cxn modelId="{BECD016B-97A2-4D98-A85B-9EE534B14525}" type="presParOf" srcId="{282B63DA-6603-41D6-BE6C-AFCBBE21AA1B}" destId="{E496750B-83C2-45AC-9646-2D7766A2B2D1}" srcOrd="10" destOrd="0" presId="urn:microsoft.com/office/officeart/2005/8/layout/default"/>
    <dgm:cxn modelId="{AB52E685-FAA0-4C2C-89A6-2126CCF71BC6}" type="presParOf" srcId="{282B63DA-6603-41D6-BE6C-AFCBBE21AA1B}" destId="{048BE450-6710-4982-9E68-F816106836F6}" srcOrd="11" destOrd="0" presId="urn:microsoft.com/office/officeart/2005/8/layout/default"/>
    <dgm:cxn modelId="{5E633A40-13B5-4608-961C-4658FEFED393}" type="presParOf" srcId="{282B63DA-6603-41D6-BE6C-AFCBBE21AA1B}" destId="{9F65E27E-1391-4242-A2D0-23DDDA57144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01115-40CB-40AF-B575-C153A25A37F5}">
      <dsp:nvSpPr>
        <dsp:cNvPr id="0" name=""/>
        <dsp:cNvSpPr/>
      </dsp:nvSpPr>
      <dsp:spPr>
        <a:xfrm>
          <a:off x="-5889958" y="-901165"/>
          <a:ext cx="7010271" cy="7010271"/>
        </a:xfrm>
        <a:prstGeom prst="blockArc">
          <a:avLst>
            <a:gd name="adj1" fmla="val 18900000"/>
            <a:gd name="adj2" fmla="val 2700000"/>
            <a:gd name="adj3" fmla="val 30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28924-CACA-424B-A22B-A3B14A978C43}">
      <dsp:nvSpPr>
        <dsp:cNvPr id="0" name=""/>
        <dsp:cNvSpPr/>
      </dsp:nvSpPr>
      <dsp:spPr>
        <a:xfrm>
          <a:off x="459380" y="338328"/>
          <a:ext cx="7134451" cy="548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Pertenecer al ámbito de la dirección o  la</a:t>
          </a:r>
          <a:r>
            <a:rPr lang="es-EC" sz="1600" b="0" kern="1200" spc="-15" dirty="0" smtClean="0">
              <a:cs typeface="Arial"/>
            </a:rPr>
            <a:t> </a:t>
          </a:r>
          <a:r>
            <a:rPr lang="es-EC" sz="1600" b="0" kern="1200" spc="-5" dirty="0" smtClean="0">
              <a:cs typeface="Arial"/>
            </a:rPr>
            <a:t>gestión universitaria.</a:t>
          </a:r>
          <a:endParaRPr lang="es-ES" sz="1600" b="0" kern="1200" dirty="0"/>
        </a:p>
      </dsp:txBody>
      <dsp:txXfrm>
        <a:off x="459380" y="338328"/>
        <a:ext cx="7134451" cy="548291"/>
      </dsp:txXfrm>
    </dsp:sp>
    <dsp:sp modelId="{1ACE42BA-AD70-43B6-9B28-4D5EFB8F5115}">
      <dsp:nvSpPr>
        <dsp:cNvPr id="0" name=""/>
        <dsp:cNvSpPr/>
      </dsp:nvSpPr>
      <dsp:spPr>
        <a:xfrm>
          <a:off x="73782" y="205713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0EDFB6F-476B-4216-B6F1-5D7A62AFBC0F}">
      <dsp:nvSpPr>
        <dsp:cNvPr id="0" name=""/>
        <dsp:cNvSpPr/>
      </dsp:nvSpPr>
      <dsp:spPr>
        <a:xfrm>
          <a:off x="942116" y="1994389"/>
          <a:ext cx="6677883" cy="548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   Buscar la excelencia </a:t>
          </a:r>
          <a:r>
            <a:rPr lang="es-ES" sz="1600" kern="1200" dirty="0" smtClean="0"/>
            <a:t>y la innovación de la dirección o la gestión universitaria</a:t>
          </a:r>
          <a:r>
            <a:rPr lang="es-EC" sz="1600" b="0" kern="1200" spc="-5" dirty="0" smtClean="0">
              <a:cs typeface="Arial"/>
            </a:rPr>
            <a:t>. </a:t>
          </a:r>
          <a:endParaRPr lang="es-ES" sz="1600" b="0" kern="1200" spc="-5" dirty="0">
            <a:cs typeface="Arial"/>
          </a:endParaRPr>
        </a:p>
      </dsp:txBody>
      <dsp:txXfrm>
        <a:off x="942116" y="1994389"/>
        <a:ext cx="6677883" cy="548291"/>
      </dsp:txXfrm>
    </dsp:sp>
    <dsp:sp modelId="{1E20967D-01FB-466F-9614-2A16F22ED255}">
      <dsp:nvSpPr>
        <dsp:cNvPr id="0" name=""/>
        <dsp:cNvSpPr/>
      </dsp:nvSpPr>
      <dsp:spPr>
        <a:xfrm>
          <a:off x="468905" y="1076667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B096471-215F-47FB-A77A-437E7EB9E125}">
      <dsp:nvSpPr>
        <dsp:cNvPr id="0" name=""/>
        <dsp:cNvSpPr/>
      </dsp:nvSpPr>
      <dsp:spPr>
        <a:xfrm>
          <a:off x="1071894" y="1149093"/>
          <a:ext cx="6471649" cy="548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Solucionar un problema o contribuir a la mejora continua de una dimensión (proceso, servicio, función) institucional. </a:t>
          </a:r>
          <a:endParaRPr lang="es-ES" sz="1600" b="0" kern="1200" spc="-5" dirty="0">
            <a:cs typeface="Arial"/>
          </a:endParaRPr>
        </a:p>
      </dsp:txBody>
      <dsp:txXfrm>
        <a:off x="1071894" y="1149093"/>
        <a:ext cx="6471649" cy="548291"/>
      </dsp:txXfrm>
    </dsp:sp>
    <dsp:sp modelId="{05664B85-4E8A-46EB-AEEF-F75A413ED142}">
      <dsp:nvSpPr>
        <dsp:cNvPr id="0" name=""/>
        <dsp:cNvSpPr/>
      </dsp:nvSpPr>
      <dsp:spPr>
        <a:xfrm>
          <a:off x="731024" y="1850381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48514F2-0398-435F-AF04-11AEB0F6FD87}">
      <dsp:nvSpPr>
        <dsp:cNvPr id="0" name=""/>
        <dsp:cNvSpPr/>
      </dsp:nvSpPr>
      <dsp:spPr>
        <a:xfrm>
          <a:off x="1142306" y="2777860"/>
          <a:ext cx="6471649" cy="548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Haber cumplido el proceso de planificación, implementación, evaluación, ajuste y mejora (ciclo PHVA)</a:t>
          </a:r>
          <a:endParaRPr lang="es-ES" sz="1600" b="0" kern="1200" spc="-5" dirty="0">
            <a:cs typeface="Arial"/>
          </a:endParaRPr>
        </a:p>
      </dsp:txBody>
      <dsp:txXfrm>
        <a:off x="1142306" y="2777860"/>
        <a:ext cx="6471649" cy="548291"/>
      </dsp:txXfrm>
    </dsp:sp>
    <dsp:sp modelId="{99821D96-2851-4FC2-A985-EF172CD42F9E}">
      <dsp:nvSpPr>
        <dsp:cNvPr id="0" name=""/>
        <dsp:cNvSpPr/>
      </dsp:nvSpPr>
      <dsp:spPr>
        <a:xfrm>
          <a:off x="731024" y="2672194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E0C814C-AB67-49E9-B98E-1D70222E69D1}">
      <dsp:nvSpPr>
        <dsp:cNvPr id="0" name=""/>
        <dsp:cNvSpPr/>
      </dsp:nvSpPr>
      <dsp:spPr>
        <a:xfrm>
          <a:off x="936120" y="3609696"/>
          <a:ext cx="6677883" cy="548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400" b="0" kern="1200" spc="-5" dirty="0" smtClean="0">
            <a:cs typeface="Arial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Estar aplicándose en el momento de presentarla. No puede referirse a una experiencia realizada en el pasado y que no tenga continuidad en el tiempo.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b="0" kern="1200" dirty="0"/>
        </a:p>
      </dsp:txBody>
      <dsp:txXfrm>
        <a:off x="936120" y="3609696"/>
        <a:ext cx="6677883" cy="548291"/>
      </dsp:txXfrm>
    </dsp:sp>
    <dsp:sp modelId="{5579A600-BB06-4658-A202-74E91E2738B3}">
      <dsp:nvSpPr>
        <dsp:cNvPr id="0" name=""/>
        <dsp:cNvSpPr/>
      </dsp:nvSpPr>
      <dsp:spPr>
        <a:xfrm>
          <a:off x="524789" y="3494527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839C4BB-293D-49C3-BEB3-904B8E6484BB}">
      <dsp:nvSpPr>
        <dsp:cNvPr id="0" name=""/>
        <dsp:cNvSpPr/>
      </dsp:nvSpPr>
      <dsp:spPr>
        <a:xfrm>
          <a:off x="491108" y="4331648"/>
          <a:ext cx="7128891" cy="5540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Ser eficaz respecto a  los objetivos planteados, eficiente respecto al recurso empleado y  a la solución de problemas o mejora continua buscada. </a:t>
          </a:r>
          <a:endParaRPr lang="es-ES" sz="1600" b="0" kern="1200" spc="-5" dirty="0">
            <a:cs typeface="Arial"/>
          </a:endParaRPr>
        </a:p>
      </dsp:txBody>
      <dsp:txXfrm>
        <a:off x="491108" y="4331648"/>
        <a:ext cx="7128891" cy="554070"/>
      </dsp:txXfrm>
    </dsp:sp>
    <dsp:sp modelId="{6C86668F-F78D-441D-8989-854A45626157}">
      <dsp:nvSpPr>
        <dsp:cNvPr id="0" name=""/>
        <dsp:cNvSpPr/>
      </dsp:nvSpPr>
      <dsp:spPr>
        <a:xfrm>
          <a:off x="73782" y="4316861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01115-40CB-40AF-B575-C153A25A37F5}">
      <dsp:nvSpPr>
        <dsp:cNvPr id="0" name=""/>
        <dsp:cNvSpPr/>
      </dsp:nvSpPr>
      <dsp:spPr>
        <a:xfrm>
          <a:off x="-6118872" y="-935954"/>
          <a:ext cx="7282108" cy="7282108"/>
        </a:xfrm>
        <a:prstGeom prst="blockArc">
          <a:avLst>
            <a:gd name="adj1" fmla="val 18900000"/>
            <a:gd name="adj2" fmla="val 2700000"/>
            <a:gd name="adj3" fmla="val 29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28924-CACA-424B-A22B-A3B14A978C43}">
      <dsp:nvSpPr>
        <dsp:cNvPr id="0" name=""/>
        <dsp:cNvSpPr/>
      </dsp:nvSpPr>
      <dsp:spPr>
        <a:xfrm>
          <a:off x="574449" y="444317"/>
          <a:ext cx="7549470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6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cs typeface="Georgia"/>
            </a:rPr>
            <a:t>Ser</a:t>
          </a:r>
          <a:r>
            <a:rPr lang="es-EC" sz="1600" b="1" kern="1200" dirty="0" smtClean="0">
              <a:cs typeface="Georgia"/>
            </a:rPr>
            <a:t> </a:t>
          </a:r>
          <a:r>
            <a:rPr lang="es-EC" sz="1600" kern="1200" spc="-5" dirty="0" smtClean="0">
              <a:cs typeface="Georgia"/>
            </a:rPr>
            <a:t>sostenible </a:t>
          </a:r>
          <a:r>
            <a:rPr lang="es-ES" sz="1600" kern="1200" dirty="0" smtClean="0"/>
            <a:t>(mantenimiento en el tiempo), aportar innovación, facilitar el cambio y la transformación y con capacidad para generar aprendizaje y ser trasferida a otras áreas y organizaciones.</a:t>
          </a:r>
          <a:endParaRPr lang="es-ES" sz="1600" kern="1200" dirty="0"/>
        </a:p>
      </dsp:txBody>
      <dsp:txXfrm>
        <a:off x="574449" y="444317"/>
        <a:ext cx="7549470" cy="832305"/>
      </dsp:txXfrm>
    </dsp:sp>
    <dsp:sp modelId="{1ACE42BA-AD70-43B6-9B28-4D5EFB8F5115}">
      <dsp:nvSpPr>
        <dsp:cNvPr id="0" name=""/>
        <dsp:cNvSpPr/>
      </dsp:nvSpPr>
      <dsp:spPr>
        <a:xfrm>
          <a:off x="87903" y="311898"/>
          <a:ext cx="1040381" cy="10403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161CDDC-A857-4CFE-A8DA-DE93E50F813B}">
      <dsp:nvSpPr>
        <dsp:cNvPr id="0" name=""/>
        <dsp:cNvSpPr/>
      </dsp:nvSpPr>
      <dsp:spPr>
        <a:xfrm>
          <a:off x="1085273" y="1664610"/>
          <a:ext cx="7066407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6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Permitir y facilitar la ampliación de la información de la práctica a otras instituciones que lo soliciten. </a:t>
          </a:r>
          <a:endParaRPr lang="es-ES" sz="1600" kern="1200" dirty="0"/>
        </a:p>
      </dsp:txBody>
      <dsp:txXfrm>
        <a:off x="1085273" y="1664610"/>
        <a:ext cx="7066407" cy="832305"/>
      </dsp:txXfrm>
    </dsp:sp>
    <dsp:sp modelId="{05664B85-4E8A-46EB-AEEF-F75A413ED142}">
      <dsp:nvSpPr>
        <dsp:cNvPr id="0" name=""/>
        <dsp:cNvSpPr/>
      </dsp:nvSpPr>
      <dsp:spPr>
        <a:xfrm>
          <a:off x="440653" y="1533095"/>
          <a:ext cx="1040381" cy="10403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07C6EC3-8DE7-435C-B190-A4D79AC80ECE}">
      <dsp:nvSpPr>
        <dsp:cNvPr id="0" name=""/>
        <dsp:cNvSpPr/>
      </dsp:nvSpPr>
      <dsp:spPr>
        <a:xfrm>
          <a:off x="1085273" y="2913284"/>
          <a:ext cx="7066407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6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Considerar los criterios de excelencia incluidos en los modelos: Iberoamericano de excelencia en la gestión, EFQM y los de la Red </a:t>
          </a:r>
          <a:r>
            <a:rPr lang="es-ES" sz="1600" kern="1200" dirty="0" err="1" smtClean="0"/>
            <a:t>Telescopi</a:t>
          </a:r>
          <a:r>
            <a:rPr lang="es-ES" sz="1600" kern="1200" dirty="0" smtClean="0"/>
            <a:t> </a:t>
          </a:r>
          <a:endParaRPr lang="es-ES" sz="1600" kern="1200" dirty="0"/>
        </a:p>
      </dsp:txBody>
      <dsp:txXfrm>
        <a:off x="1085273" y="2913284"/>
        <a:ext cx="7066407" cy="832305"/>
      </dsp:txXfrm>
    </dsp:sp>
    <dsp:sp modelId="{99821D96-2851-4FC2-A985-EF172CD42F9E}">
      <dsp:nvSpPr>
        <dsp:cNvPr id="0" name=""/>
        <dsp:cNvSpPr/>
      </dsp:nvSpPr>
      <dsp:spPr>
        <a:xfrm>
          <a:off x="565082" y="2809246"/>
          <a:ext cx="1040381" cy="10403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584D985-AA45-48A1-9E63-F441DB9BB44C}">
      <dsp:nvSpPr>
        <dsp:cNvPr id="0" name=""/>
        <dsp:cNvSpPr/>
      </dsp:nvSpPr>
      <dsp:spPr>
        <a:xfrm>
          <a:off x="608093" y="4161958"/>
          <a:ext cx="7543586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6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Comprometerse en la actualización periódica de los contenidos de la buena práctica según su evolución y, al menos cada 3 años si hay cambios significativos.</a:t>
          </a:r>
          <a:endParaRPr lang="es-EC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. </a:t>
          </a:r>
          <a:endParaRPr lang="es-ES" sz="1600" kern="1200" dirty="0"/>
        </a:p>
      </dsp:txBody>
      <dsp:txXfrm>
        <a:off x="608093" y="4161958"/>
        <a:ext cx="7543586" cy="832305"/>
      </dsp:txXfrm>
    </dsp:sp>
    <dsp:sp modelId="{5579A600-BB06-4658-A202-74E91E2738B3}">
      <dsp:nvSpPr>
        <dsp:cNvPr id="0" name=""/>
        <dsp:cNvSpPr/>
      </dsp:nvSpPr>
      <dsp:spPr>
        <a:xfrm>
          <a:off x="87903" y="4057920"/>
          <a:ext cx="1040381" cy="10403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05AFC2-8EEB-4F7B-95D0-8BAC5991092F}">
      <dsp:nvSpPr>
        <dsp:cNvPr id="0" name=""/>
        <dsp:cNvSpPr/>
      </dsp:nvSpPr>
      <dsp:spPr>
        <a:xfrm>
          <a:off x="0" y="309426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b="1" kern="1200" dirty="0" smtClean="0"/>
            <a:t>Liderazgo</a:t>
          </a:r>
          <a:endParaRPr lang="es-ES" sz="2200" b="1" kern="1200" dirty="0"/>
        </a:p>
      </dsp:txBody>
      <dsp:txXfrm>
        <a:off x="0" y="309426"/>
        <a:ext cx="1714499" cy="1028700"/>
      </dsp:txXfrm>
    </dsp:sp>
    <dsp:sp modelId="{7098F67B-436A-4F08-A865-960489F36A4A}">
      <dsp:nvSpPr>
        <dsp:cNvPr id="0" name=""/>
        <dsp:cNvSpPr/>
      </dsp:nvSpPr>
      <dsp:spPr>
        <a:xfrm>
          <a:off x="1885950" y="309426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b="1" kern="1200" dirty="0" smtClean="0"/>
            <a:t>Estrategia</a:t>
          </a:r>
          <a:r>
            <a:rPr lang="es-EC" sz="6200" b="1" kern="1200" dirty="0" smtClean="0"/>
            <a:t> </a:t>
          </a:r>
          <a:endParaRPr lang="es-ES" sz="6200" b="1" kern="1200" dirty="0"/>
        </a:p>
      </dsp:txBody>
      <dsp:txXfrm>
        <a:off x="1885950" y="309426"/>
        <a:ext cx="1714499" cy="1028700"/>
      </dsp:txXfrm>
    </dsp:sp>
    <dsp:sp modelId="{615A1B9F-0ADF-4ACD-B1C0-D8593A54F4F9}">
      <dsp:nvSpPr>
        <dsp:cNvPr id="0" name=""/>
        <dsp:cNvSpPr/>
      </dsp:nvSpPr>
      <dsp:spPr>
        <a:xfrm>
          <a:off x="3771900" y="309426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b="1" kern="1200" dirty="0" smtClean="0"/>
            <a:t>Personas </a:t>
          </a:r>
          <a:endParaRPr lang="es-ES" sz="2200" b="1" kern="1200" dirty="0"/>
        </a:p>
      </dsp:txBody>
      <dsp:txXfrm>
        <a:off x="3771900" y="309426"/>
        <a:ext cx="1714499" cy="1028700"/>
      </dsp:txXfrm>
    </dsp:sp>
    <dsp:sp modelId="{6C6A783C-6D46-4B4C-AA8E-3B5025A9A880}">
      <dsp:nvSpPr>
        <dsp:cNvPr id="0" name=""/>
        <dsp:cNvSpPr/>
      </dsp:nvSpPr>
      <dsp:spPr>
        <a:xfrm>
          <a:off x="0" y="1509577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Alianzas y recursos</a:t>
          </a:r>
          <a:endParaRPr lang="es-ES" sz="2200" b="1" kern="1200" dirty="0"/>
        </a:p>
      </dsp:txBody>
      <dsp:txXfrm>
        <a:off x="0" y="1509577"/>
        <a:ext cx="1714499" cy="1028700"/>
      </dsp:txXfrm>
    </dsp:sp>
    <dsp:sp modelId="{AE3152A2-AD9A-4F56-BA49-61ED2E66D939}">
      <dsp:nvSpPr>
        <dsp:cNvPr id="0" name=""/>
        <dsp:cNvSpPr/>
      </dsp:nvSpPr>
      <dsp:spPr>
        <a:xfrm>
          <a:off x="1885950" y="1509577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Procesos, productos y servicios</a:t>
          </a:r>
          <a:endParaRPr lang="es-ES" sz="2200" b="1" kern="1200" dirty="0"/>
        </a:p>
      </dsp:txBody>
      <dsp:txXfrm>
        <a:off x="1885950" y="1509577"/>
        <a:ext cx="1714499" cy="1028700"/>
      </dsp:txXfrm>
    </dsp:sp>
    <dsp:sp modelId="{E496750B-83C2-45AC-9646-2D7766A2B2D1}">
      <dsp:nvSpPr>
        <dsp:cNvPr id="0" name=""/>
        <dsp:cNvSpPr/>
      </dsp:nvSpPr>
      <dsp:spPr>
        <a:xfrm>
          <a:off x="3771900" y="1509577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Clientes</a:t>
          </a:r>
          <a:endParaRPr lang="es-ES" sz="2200" b="1" kern="1200" dirty="0"/>
        </a:p>
      </dsp:txBody>
      <dsp:txXfrm>
        <a:off x="3771900" y="1509577"/>
        <a:ext cx="1714499" cy="1028700"/>
      </dsp:txXfrm>
    </dsp:sp>
    <dsp:sp modelId="{9F65E27E-1391-4242-A2D0-23DDDA571441}">
      <dsp:nvSpPr>
        <dsp:cNvPr id="0" name=""/>
        <dsp:cNvSpPr/>
      </dsp:nvSpPr>
      <dsp:spPr>
        <a:xfrm>
          <a:off x="1676395" y="2709727"/>
          <a:ext cx="2133609" cy="1028700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Responsabilidad Social</a:t>
          </a:r>
          <a:endParaRPr lang="es-ES" sz="2200" b="1" kern="1200" dirty="0"/>
        </a:p>
      </dsp:txBody>
      <dsp:txXfrm>
        <a:off x="1676395" y="2709727"/>
        <a:ext cx="2133609" cy="1028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473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20628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3604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02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837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7747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00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268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6820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5672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208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492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369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elescopi.espol.edu.ec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telescopi.espol.edu.ec/index.php/buenas-practicas/formulario-bp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3894201"/>
            <a:ext cx="3733800" cy="3175"/>
          </a:xfrm>
          <a:custGeom>
            <a:avLst/>
            <a:gdLst/>
            <a:ahLst/>
            <a:cxnLst/>
            <a:rect l="l" t="t" r="r" b="b"/>
            <a:pathLst>
              <a:path w="3733800" h="3175">
                <a:moveTo>
                  <a:pt x="0" y="3111"/>
                </a:moveTo>
                <a:lnTo>
                  <a:pt x="3733800" y="3111"/>
                </a:lnTo>
                <a:lnTo>
                  <a:pt x="3733800" y="0"/>
                </a:lnTo>
                <a:lnTo>
                  <a:pt x="0" y="0"/>
                </a:lnTo>
                <a:lnTo>
                  <a:pt x="0" y="311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76800" y="3879659"/>
            <a:ext cx="4267200" cy="125922"/>
          </a:xfrm>
          <a:custGeom>
            <a:avLst/>
            <a:gdLst/>
            <a:ahLst/>
            <a:cxnLst/>
            <a:rect l="l" t="t" r="r" b="b"/>
            <a:pathLst>
              <a:path w="3733800" h="192404">
                <a:moveTo>
                  <a:pt x="0" y="192087"/>
                </a:moveTo>
                <a:lnTo>
                  <a:pt x="3733800" y="192087"/>
                </a:lnTo>
                <a:lnTo>
                  <a:pt x="3733800" y="0"/>
                </a:lnTo>
                <a:lnTo>
                  <a:pt x="0" y="0"/>
                </a:lnTo>
                <a:lnTo>
                  <a:pt x="0" y="192087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43400" y="3930142"/>
            <a:ext cx="4648200" cy="45719"/>
          </a:xfrm>
          <a:custGeom>
            <a:avLst/>
            <a:gdLst/>
            <a:ahLst/>
            <a:cxnLst/>
            <a:rect l="l" t="t" r="r" b="b"/>
            <a:pathLst>
              <a:path w="3063875">
                <a:moveTo>
                  <a:pt x="0" y="0"/>
                </a:moveTo>
                <a:lnTo>
                  <a:pt x="3063875" y="0"/>
                </a:lnTo>
              </a:path>
            </a:pathLst>
          </a:custGeom>
          <a:ln w="269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816350"/>
            <a:ext cx="9144000" cy="78105"/>
          </a:xfrm>
          <a:custGeom>
            <a:avLst/>
            <a:gdLst/>
            <a:ahLst/>
            <a:cxnLst/>
            <a:rect l="l" t="t" r="r" b="b"/>
            <a:pathLst>
              <a:path w="9144000" h="78104">
                <a:moveTo>
                  <a:pt x="0" y="77850"/>
                </a:moveTo>
                <a:lnTo>
                  <a:pt x="9144000" y="77850"/>
                </a:lnTo>
                <a:lnTo>
                  <a:pt x="9144000" y="0"/>
                </a:lnTo>
                <a:lnTo>
                  <a:pt x="0" y="0"/>
                </a:lnTo>
                <a:lnTo>
                  <a:pt x="0" y="7785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702050"/>
            <a:ext cx="6413500" cy="114300"/>
          </a:xfrm>
          <a:custGeom>
            <a:avLst/>
            <a:gdLst/>
            <a:ahLst/>
            <a:cxnLst/>
            <a:rect l="l" t="t" r="r" b="b"/>
            <a:pathLst>
              <a:path w="6413500" h="114300">
                <a:moveTo>
                  <a:pt x="0" y="114300"/>
                </a:moveTo>
                <a:lnTo>
                  <a:pt x="6413500" y="114300"/>
                </a:lnTo>
                <a:lnTo>
                  <a:pt x="64135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C63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13500" y="3702050"/>
            <a:ext cx="2730500" cy="189230"/>
          </a:xfrm>
          <a:custGeom>
            <a:avLst/>
            <a:gdLst/>
            <a:ahLst/>
            <a:cxnLst/>
            <a:rect l="l" t="t" r="r" b="b"/>
            <a:pathLst>
              <a:path w="2730500" h="189229">
                <a:moveTo>
                  <a:pt x="0" y="188975"/>
                </a:moveTo>
                <a:lnTo>
                  <a:pt x="2730500" y="188975"/>
                </a:lnTo>
                <a:lnTo>
                  <a:pt x="2730500" y="0"/>
                </a:lnTo>
                <a:lnTo>
                  <a:pt x="0" y="0"/>
                </a:lnTo>
                <a:lnTo>
                  <a:pt x="0" y="188975"/>
                </a:lnTo>
                <a:close/>
              </a:path>
            </a:pathLst>
          </a:custGeom>
          <a:solidFill>
            <a:srgbClr val="1C6386"/>
          </a:solidFill>
          <a:ln>
            <a:solidFill>
              <a:srgbClr val="1C63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28637" y="2341049"/>
            <a:ext cx="8086725" cy="1331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1670" marR="5080" indent="-1919605" algn="ctr">
              <a:lnSpc>
                <a:spcPct val="100000"/>
              </a:lnSpc>
              <a:spcBef>
                <a:spcPts val="100"/>
              </a:spcBef>
              <a:tabLst>
                <a:tab pos="8073390" algn="l"/>
              </a:tabLst>
            </a:pPr>
            <a:r>
              <a:rPr lang="es-EC" sz="2800" b="1" spc="-55" dirty="0" smtClean="0">
                <a:solidFill>
                  <a:srgbClr val="292A45"/>
                </a:solidFill>
                <a:latin typeface="Trebuchet MS"/>
                <a:cs typeface="Trebuchet MS"/>
              </a:rPr>
              <a:t>BUENAS PRÁCTICAS  EN DIRECCIÓN ESTRATÉGICA</a:t>
            </a:r>
          </a:p>
          <a:p>
            <a:pPr marL="1931670" marR="5080" indent="-1919605" algn="ctr">
              <a:lnSpc>
                <a:spcPct val="100000"/>
              </a:lnSpc>
              <a:spcBef>
                <a:spcPts val="100"/>
              </a:spcBef>
              <a:tabLst>
                <a:tab pos="8073390" algn="l"/>
              </a:tabLst>
            </a:pPr>
            <a:r>
              <a:rPr lang="es-EC" sz="2800" b="1" spc="-55" dirty="0" smtClean="0">
                <a:solidFill>
                  <a:srgbClr val="292A45"/>
                </a:solidFill>
                <a:latin typeface="Trebuchet MS"/>
                <a:cs typeface="Trebuchet MS"/>
              </a:rPr>
              <a:t>UNIVERSITARIA</a:t>
            </a:r>
          </a:p>
          <a:p>
            <a:pPr marL="1931670" marR="5080" indent="-1919605" algn="ctr">
              <a:lnSpc>
                <a:spcPct val="100000"/>
              </a:lnSpc>
              <a:spcBef>
                <a:spcPts val="100"/>
              </a:spcBef>
              <a:tabLst>
                <a:tab pos="8073390" algn="l"/>
              </a:tabLst>
            </a:pPr>
            <a:r>
              <a:rPr lang="es-EC" sz="2800" b="1" spc="-55" dirty="0" smtClean="0">
                <a:solidFill>
                  <a:srgbClr val="292A45"/>
                </a:solidFill>
                <a:latin typeface="Trebuchet MS"/>
                <a:cs typeface="Trebuchet MS"/>
              </a:rPr>
              <a:t>2021</a:t>
            </a: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214560" y="5856373"/>
            <a:ext cx="7027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b="1" dirty="0" smtClean="0"/>
              <a:t>Escuela Superior Politécnica del Litoral, Coordinadora Telescopi-Ecuador</a:t>
            </a:r>
          </a:p>
          <a:p>
            <a:pPr algn="ctr"/>
            <a:r>
              <a:rPr lang="es-EC" b="1" dirty="0">
                <a:hlinkClick r:id="rId3"/>
              </a:rPr>
              <a:t>http://telescopi.espol.edu.ec</a:t>
            </a:r>
            <a:r>
              <a:rPr lang="es-EC" b="1" dirty="0" smtClean="0">
                <a:hlinkClick r:id="rId3"/>
              </a:rPr>
              <a:t>/</a:t>
            </a:r>
            <a:r>
              <a:rPr lang="es-EC" b="1" dirty="0" smtClean="0"/>
              <a:t> </a:t>
            </a:r>
            <a:endParaRPr lang="es-EC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343508" y="1788084"/>
            <a:ext cx="2769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800" b="1" dirty="0" smtClean="0"/>
              <a:t>CONVOCATORIA  </a:t>
            </a:r>
            <a:endParaRPr lang="es-EC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244" y="4495800"/>
            <a:ext cx="2947918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876300" y="2116422"/>
            <a:ext cx="7239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sz="2400" dirty="0"/>
              <a:t>Con este criterio se busca identificar prácticas en las cuales las instituciones demuestran cómo desarrollan y acuerdan indicadores de rendimiento basados en las necesidades y expectativas de las personas, para determinar el éxito del despliegue de su estrategia y políticas de apoyo.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876300" y="1368260"/>
            <a:ext cx="2784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» </a:t>
            </a:r>
            <a:r>
              <a:rPr lang="es-EC" sz="2400" b="1" spc="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PERSONAS</a:t>
            </a:r>
            <a:endParaRPr lang="es-EC" sz="2400" b="1" spc="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Rectángulo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7721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Resultado de imagen para ALIANZAS Y RECURS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226" y="4343401"/>
            <a:ext cx="33020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838200" y="942330"/>
            <a:ext cx="5550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400" b="1" spc="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»ALIANZAS</a:t>
            </a:r>
            <a:r>
              <a:rPr lang="es-EC" sz="2400" b="1" spc="600" dirty="0" smtClean="0"/>
              <a:t> </a:t>
            </a:r>
            <a:r>
              <a:rPr lang="es-EC" sz="2400" b="1" spc="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Y RECURSOS</a:t>
            </a:r>
            <a:endParaRPr lang="es-EC" sz="2400" b="1" spc="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8200" y="1563190"/>
            <a:ext cx="7239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sz="2400" dirty="0"/>
              <a:t>Con este criterio se busca identificar prácticas en las cuales las instituciones demuestran cómo planifican y </a:t>
            </a:r>
            <a:r>
              <a:rPr lang="es-EC" sz="2400" dirty="0" smtClean="0"/>
              <a:t>gestionan eficientemente </a:t>
            </a:r>
            <a:r>
              <a:rPr lang="es-EC" sz="2400" dirty="0"/>
              <a:t>la institución, sus alianzas internas y externas, proveedores, sus recursos internos, y procesos basados en </a:t>
            </a:r>
            <a:r>
              <a:rPr lang="es-EC" sz="2400" dirty="0" smtClean="0"/>
              <a:t>la tecnología y sistemas </a:t>
            </a:r>
            <a:r>
              <a:rPr lang="es-EC" sz="2400" dirty="0"/>
              <a:t>de información para apoyar en despliegue y ejecución de la estrategia general y sus políticas de apoyo, así como el eficaz funcionamiento de sus procesos.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Rectángulo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8860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38200" y="1022383"/>
            <a:ext cx="5518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400" b="1" spc="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»</a:t>
            </a:r>
            <a:r>
              <a:rPr lang="es-EC" sz="2400" b="1" spc="3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PROCESOS, PRODUCTOS Y </a:t>
            </a:r>
          </a:p>
          <a:p>
            <a:r>
              <a:rPr lang="es-EC" sz="2400" b="1" spc="3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s-EC" sz="2400" b="1" spc="3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SERVICIOS</a:t>
            </a:r>
            <a:endParaRPr lang="es-EC" sz="2400" b="1" spc="3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8199" y="1981200"/>
            <a:ext cx="78529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sz="2400" dirty="0"/>
              <a:t>Con este criterio se busca identificar prácticas en las cuales las instituciones demuestran </a:t>
            </a:r>
            <a:r>
              <a:rPr lang="es-ES" sz="2400" dirty="0"/>
              <a:t>la integración entre la institución y los grupos de interés externos relevantes, evidenciando los sistemas desarrollados para fomentar una cultura de proyección social, gestión ambiental, buen gobierno corporativo y la construcción de acciones orientadas a promover una cultura de calidad y su contribución a los Objetivos de Desarrollo Sostenible (ODS). </a:t>
            </a:r>
            <a:endParaRPr lang="es-EC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Rectángulo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8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564062"/>
            <a:ext cx="2671387" cy="22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2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Resultado de imagen para CLIEN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159" y="4271805"/>
            <a:ext cx="3885441" cy="250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838200" y="990600"/>
            <a:ext cx="2569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400" b="1" spc="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»CLIENTES</a:t>
            </a:r>
            <a:endParaRPr lang="es-EC" sz="2400" b="1" spc="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6428" y="1718503"/>
            <a:ext cx="726077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sz="2400" dirty="0"/>
              <a:t>Con este criterio se busca identificar prácticas en las cuales las instituciones demuestran cómo desarrollan y acuerdan un conjunto de indicadores de rendimiento y resultados, basado en las necesidades y expectativas de sus clientes, para determinar el éxito del despliegue de su estrategia y políticas de apoyo; anticipando el rendimiento y resultados futuros.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Rectángulo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087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38200" y="990600"/>
            <a:ext cx="6349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400" b="1" spc="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»</a:t>
            </a:r>
            <a:r>
              <a:rPr lang="es-EC" sz="2400" b="1" spc="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RESPONSABILIDAD SOCIAL</a:t>
            </a:r>
            <a:endParaRPr lang="es-EC" sz="2400" b="1" spc="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6570" y="1603266"/>
            <a:ext cx="757543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sz="2300" dirty="0"/>
              <a:t>Con este criterio se busca identificar prácticas en las cuales las instituciones demuestran la integración entre la institución y los grupos de interés externos relevantes, evidenciando los sistemas desarrollados para fomentar una cultura de proyección social, gestión ambiental, buen gobierno corporativo y la construcción de acciones orientadas a promover una cultura de </a:t>
            </a:r>
            <a:r>
              <a:rPr lang="es-EC" sz="2300" dirty="0" smtClean="0"/>
              <a:t>calidad</a:t>
            </a:r>
            <a:r>
              <a:rPr lang="es-EC" sz="2300" dirty="0"/>
              <a:t> </a:t>
            </a:r>
            <a:r>
              <a:rPr lang="es-ES" sz="2300" dirty="0"/>
              <a:t>y su contribución a los Objetivos de Desarrollo Sostenible (ODS). Determinando de esta manera el éxito del despliegue de su estrategia social, ambiental y sus políticas de apoyo.</a:t>
            </a:r>
            <a:endParaRPr lang="es-EC" sz="2300" dirty="0"/>
          </a:p>
          <a:p>
            <a:r>
              <a:rPr lang="es-ES" sz="2300" dirty="0"/>
              <a:t/>
            </a:r>
            <a:br>
              <a:rPr lang="es-ES" sz="2300" dirty="0"/>
            </a:br>
            <a:endParaRPr lang="es-EC" sz="23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Rectángulo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7172" name="Picture 4" descr="Resultado de imagen para RESPONSABILIDAD SOCI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4868710"/>
            <a:ext cx="3333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31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Rectángulo 4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1524000" y="908383"/>
            <a:ext cx="655980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EVALUACIÓN</a:t>
            </a: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 DE LAS BUENAS PRÁCTICAS</a:t>
            </a:r>
            <a:endParaRPr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38200" y="1600845"/>
            <a:ext cx="4137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» Dimensiones</a:t>
            </a:r>
            <a:r>
              <a:rPr lang="es-EC" sz="2400" b="1" dirty="0" smtClean="0"/>
              <a:t> </a:t>
            </a: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valorativas:</a:t>
            </a:r>
          </a:p>
        </p:txBody>
      </p:sp>
      <p:sp>
        <p:nvSpPr>
          <p:cNvPr id="8" name="Rectángulo 7"/>
          <p:cNvSpPr/>
          <p:nvPr/>
        </p:nvSpPr>
        <p:spPr>
          <a:xfrm>
            <a:off x="914400" y="2062510"/>
            <a:ext cx="4969267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Planificación de la práctica 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(15%) </a:t>
            </a:r>
          </a:p>
          <a:p>
            <a:endParaRPr lang="es-EC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Desarrollo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y ejecución de la práctica (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15%)</a:t>
            </a:r>
          </a:p>
          <a:p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s-EC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Resultados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de la práctica (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25%)</a:t>
            </a:r>
          </a:p>
          <a:p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s-EC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Evaluación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y revisión de la práctica (15%) </a:t>
            </a:r>
            <a:endParaRPr lang="es-EC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s-EC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Carácter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innovador de la práctica (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20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%) </a:t>
            </a:r>
            <a:endParaRPr lang="es-EC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s-EC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Divulgación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de la práctica (10%)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Rectángulo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2" name="Picture 4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68296"/>
            <a:ext cx="2649603" cy="241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 12"/>
          <p:cNvSpPr/>
          <p:nvPr/>
        </p:nvSpPr>
        <p:spPr>
          <a:xfrm>
            <a:off x="914400" y="5371108"/>
            <a:ext cx="73650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dirty="0">
              <a:solidFill>
                <a:srgbClr val="000000"/>
              </a:solidFill>
              <a:latin typeface="Cambria Math" panose="02040503050406030204" pitchFamily="18" charset="0"/>
            </a:endParaRPr>
          </a:p>
          <a:p>
            <a:pPr algn="just"/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La puntuación de cada criterio se basa en una escala de 0 a 30, teniendo en cuenta las evidencias para fundamentar la descripción de la práctica. </a:t>
            </a:r>
          </a:p>
        </p:txBody>
      </p:sp>
    </p:spTree>
    <p:extLst>
      <p:ext uri="{BB962C8B-B14F-4D97-AF65-F5344CB8AC3E}">
        <p14:creationId xmlns:p14="http://schemas.microsoft.com/office/powerpoint/2010/main" val="3716135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66800" y="975422"/>
            <a:ext cx="56213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RECONOCIMIENTO Y PUBLICACIÓN </a:t>
            </a:r>
            <a:endParaRPr lang="es-EC" sz="24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DE </a:t>
            </a: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LAS BUENAS PRÁCTICAS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62000" y="2064191"/>
            <a:ext cx="7162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C" sz="2200" dirty="0" smtClean="0">
                <a:solidFill>
                  <a:srgbClr val="000000"/>
                </a:solidFill>
              </a:rPr>
              <a:t>Las </a:t>
            </a:r>
            <a:r>
              <a:rPr lang="es-EC" sz="2200" dirty="0">
                <a:solidFill>
                  <a:srgbClr val="000000"/>
                </a:solidFill>
              </a:rPr>
              <a:t>buenas prácticas seleccionadas </a:t>
            </a:r>
            <a:r>
              <a:rPr lang="es-EC" sz="2200" dirty="0" smtClean="0">
                <a:solidFill>
                  <a:srgbClr val="000000"/>
                </a:solidFill>
              </a:rPr>
              <a:t>a nivel nacional, </a:t>
            </a:r>
            <a:r>
              <a:rPr lang="es-EC" sz="2200" dirty="0">
                <a:solidFill>
                  <a:srgbClr val="000000"/>
                </a:solidFill>
              </a:rPr>
              <a:t>obtendrán un certificado de reconocimiento de Telescopi </a:t>
            </a:r>
            <a:r>
              <a:rPr lang="es-EC" sz="2200" dirty="0" smtClean="0">
                <a:solidFill>
                  <a:srgbClr val="000000"/>
                </a:solidFill>
              </a:rPr>
              <a:t>Ecuador y las seleccionadas a nivel internacional se les otorgará un certificado de Telescopi Iberoamérica.</a:t>
            </a:r>
          </a:p>
          <a:p>
            <a:pPr algn="just"/>
            <a:endParaRPr lang="es-EC" sz="2200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C" sz="2200" dirty="0" smtClean="0">
                <a:solidFill>
                  <a:srgbClr val="000000"/>
                </a:solidFill>
              </a:rPr>
              <a:t> </a:t>
            </a:r>
            <a:endParaRPr lang="es-EC" sz="2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" name="Rectángulo 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4100" name="Picture 4" descr="Imagen relacionada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381" y="617249"/>
            <a:ext cx="1340569" cy="134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112961" y="3657600"/>
            <a:ext cx="686899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sz="2200" dirty="0">
                <a:solidFill>
                  <a:srgbClr val="000000"/>
                </a:solidFill>
              </a:rPr>
              <a:t>Las Buenas Prácticas seleccionadas a nivel nacional se publicarán en la </a:t>
            </a:r>
            <a:r>
              <a:rPr lang="es-EC" sz="2200" dirty="0"/>
              <a:t>plataforma de cada país </a:t>
            </a:r>
            <a:r>
              <a:rPr lang="es-EC" sz="2200" dirty="0">
                <a:solidFill>
                  <a:srgbClr val="000000"/>
                </a:solidFill>
              </a:rPr>
              <a:t>y las seleccionadas por el Comité Internacional se publicarán en la plataforma de la </a:t>
            </a:r>
            <a:r>
              <a:rPr lang="es-EC" sz="2200" dirty="0"/>
              <a:t>Red Telescopi. </a:t>
            </a:r>
          </a:p>
        </p:txBody>
      </p:sp>
    </p:spTree>
    <p:extLst>
      <p:ext uri="{BB962C8B-B14F-4D97-AF65-F5344CB8AC3E}">
        <p14:creationId xmlns:p14="http://schemas.microsoft.com/office/powerpoint/2010/main" val="108652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0550" y="63236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PROCEDIMIENTO PARA LA PRESENTACIÓN DE </a:t>
            </a:r>
            <a:b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</a:b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BUENAS PRÁCTICAS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14400" y="1641328"/>
            <a:ext cx="7562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dirty="0">
                <a:solidFill>
                  <a:srgbClr val="000000"/>
                </a:solidFill>
              </a:rPr>
              <a:t>Telescopi </a:t>
            </a:r>
            <a:r>
              <a:rPr lang="es-EC" dirty="0" smtClean="0">
                <a:solidFill>
                  <a:srgbClr val="000000"/>
                </a:solidFill>
              </a:rPr>
              <a:t>Ecuador </a:t>
            </a:r>
            <a:r>
              <a:rPr lang="es-EC" dirty="0">
                <a:solidFill>
                  <a:srgbClr val="000000"/>
                </a:solidFill>
              </a:rPr>
              <a:t>dispone de un formulario electrónico para la presentación de las </a:t>
            </a:r>
            <a:r>
              <a:rPr lang="es-EC" dirty="0" smtClean="0">
                <a:solidFill>
                  <a:srgbClr val="000000"/>
                </a:solidFill>
              </a:rPr>
              <a:t>propuestas, disponible en el link:</a:t>
            </a:r>
          </a:p>
          <a:p>
            <a:pPr algn="just"/>
            <a:endParaRPr lang="es-EC" dirty="0" smtClean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 algn="just"/>
            <a:endParaRPr lang="es-EC" dirty="0"/>
          </a:p>
        </p:txBody>
      </p:sp>
      <p:sp>
        <p:nvSpPr>
          <p:cNvPr id="6" name="CuadroTexto 5"/>
          <p:cNvSpPr txBox="1"/>
          <p:nvPr/>
        </p:nvSpPr>
        <p:spPr>
          <a:xfrm>
            <a:off x="986936" y="2712585"/>
            <a:ext cx="70939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dirty="0"/>
              <a:t>El formulario se estructura en tres partes: </a:t>
            </a:r>
          </a:p>
          <a:p>
            <a:pPr marL="342900" indent="-342900">
              <a:buAutoNum type="arabicPeriod"/>
            </a:pPr>
            <a:r>
              <a:rPr lang="es-EC" sz="2000" dirty="0" smtClean="0"/>
              <a:t>Información </a:t>
            </a:r>
            <a:r>
              <a:rPr lang="es-EC" sz="2000" dirty="0"/>
              <a:t>general de la práctica, de la institución que la lleva a cabo y del responsable directo de la </a:t>
            </a:r>
            <a:r>
              <a:rPr lang="es-EC" sz="2000" dirty="0" smtClean="0"/>
              <a:t>práctica.</a:t>
            </a:r>
          </a:p>
          <a:p>
            <a:r>
              <a:rPr lang="es-EC" sz="2000" dirty="0" smtClean="0"/>
              <a:t> 2.  Descripción de </a:t>
            </a:r>
            <a:r>
              <a:rPr lang="es-EC" sz="2000" dirty="0"/>
              <a:t>la Práctica: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Resumen </a:t>
            </a:r>
            <a:r>
              <a:rPr lang="es-EC" sz="2000" dirty="0"/>
              <a:t>ejecutivo.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Planificación </a:t>
            </a:r>
            <a:r>
              <a:rPr lang="es-EC" sz="2000" dirty="0"/>
              <a:t>de la práctica.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Desarrollo </a:t>
            </a:r>
            <a:r>
              <a:rPr lang="es-EC" sz="2000" dirty="0"/>
              <a:t>y ejecución de la práctica.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Resultados </a:t>
            </a:r>
            <a:r>
              <a:rPr lang="es-EC" sz="2000" dirty="0"/>
              <a:t>de la práctica.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Evaluación </a:t>
            </a:r>
            <a:r>
              <a:rPr lang="es-EC" sz="2000" dirty="0"/>
              <a:t>y revisión de la práctica.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Carácter </a:t>
            </a:r>
            <a:r>
              <a:rPr lang="es-EC" sz="2000" dirty="0"/>
              <a:t>innovador de la práctica.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Divulgación </a:t>
            </a:r>
            <a:r>
              <a:rPr lang="es-EC" sz="2000" dirty="0"/>
              <a:t>de la </a:t>
            </a:r>
            <a:r>
              <a:rPr lang="es-EC" sz="2000" dirty="0" smtClean="0"/>
              <a:t>práctica.</a:t>
            </a:r>
            <a:endParaRPr lang="es-EC" sz="2000" dirty="0"/>
          </a:p>
          <a:p>
            <a:pPr lvl="1"/>
            <a:endParaRPr lang="es-EC" sz="2000" dirty="0" smtClean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986936" y="6177997"/>
            <a:ext cx="7857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3. Enlaces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y archivos 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como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información complementaria sobre la práctica. </a:t>
            </a:r>
            <a:endParaRPr lang="es-EC" dirty="0"/>
          </a:p>
        </p:txBody>
      </p:sp>
      <p:sp>
        <p:nvSpPr>
          <p:cNvPr id="9" name="Rectángulo 8"/>
          <p:cNvSpPr/>
          <p:nvPr/>
        </p:nvSpPr>
        <p:spPr>
          <a:xfrm>
            <a:off x="1170110" y="2343253"/>
            <a:ext cx="705802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C6386"/>
            </a:solidFill>
          </a:ln>
        </p:spPr>
        <p:txBody>
          <a:bodyPr wrap="square">
            <a:spAutoFit/>
          </a:bodyPr>
          <a:lstStyle/>
          <a:p>
            <a:r>
              <a:rPr lang="es-EC" dirty="0">
                <a:solidFill>
                  <a:schemeClr val="bg1"/>
                </a:solidFill>
                <a:hlinkClick r:id="rId3"/>
              </a:rPr>
              <a:t>http://telescopi.espol.edu.ec/index.php/buenas-practicas/formulario-bp</a:t>
            </a:r>
            <a:r>
              <a:rPr lang="es-EC" dirty="0" smtClean="0">
                <a:solidFill>
                  <a:schemeClr val="bg1"/>
                </a:solidFill>
                <a:hlinkClick r:id="rId3"/>
              </a:rPr>
              <a:t>/</a:t>
            </a:r>
            <a:r>
              <a:rPr lang="es-EC" dirty="0" smtClean="0">
                <a:solidFill>
                  <a:schemeClr val="bg1"/>
                </a:solidFill>
              </a:rPr>
              <a:t> 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Rectángulo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7772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1156621" y="3076564"/>
            <a:ext cx="2179469" cy="702549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Julio </a:t>
            </a:r>
            <a:r>
              <a:rPr lang="es-EC" sz="2000" dirty="0" smtClean="0"/>
              <a:t>29 </a:t>
            </a:r>
            <a:r>
              <a:rPr lang="es-EC" sz="2000" dirty="0" smtClean="0"/>
              <a:t>- Septiembre </a:t>
            </a:r>
            <a:r>
              <a:rPr lang="es-EC" sz="2000" dirty="0" smtClean="0"/>
              <a:t>24</a:t>
            </a:r>
            <a:endParaRPr lang="es-EC" sz="20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3810001" y="3076565"/>
            <a:ext cx="4358944" cy="7025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Presentación de propuestas de buenas prácticas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1200538" y="3994010"/>
            <a:ext cx="2179469" cy="70254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27 </a:t>
            </a:r>
            <a:r>
              <a:rPr lang="es-EC" sz="2000" dirty="0" smtClean="0"/>
              <a:t>septiembre - </a:t>
            </a:r>
            <a:r>
              <a:rPr lang="es-EC" sz="2000" dirty="0" smtClean="0"/>
              <a:t>22</a:t>
            </a:r>
            <a:r>
              <a:rPr lang="es-EC" sz="2000" dirty="0" smtClean="0"/>
              <a:t> </a:t>
            </a:r>
            <a:r>
              <a:rPr lang="es-EC" sz="2000" dirty="0" smtClean="0"/>
              <a:t>octubre</a:t>
            </a:r>
            <a:endParaRPr lang="es-EC" sz="20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1200538" y="4911454"/>
            <a:ext cx="2179469" cy="70254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26</a:t>
            </a:r>
            <a:r>
              <a:rPr lang="es-EC" sz="2000" dirty="0" smtClean="0"/>
              <a:t> </a:t>
            </a:r>
            <a:r>
              <a:rPr lang="es-EC" sz="2000" dirty="0" smtClean="0"/>
              <a:t>de Octubre</a:t>
            </a:r>
            <a:endParaRPr lang="es-EC" sz="2000" dirty="0"/>
          </a:p>
        </p:txBody>
      </p:sp>
      <p:sp>
        <p:nvSpPr>
          <p:cNvPr id="9" name="Rectángulo redondeado 8"/>
          <p:cNvSpPr/>
          <p:nvPr/>
        </p:nvSpPr>
        <p:spPr>
          <a:xfrm>
            <a:off x="3810000" y="2111369"/>
            <a:ext cx="4358945" cy="7025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Lanzamiento de la </a:t>
            </a:r>
            <a:r>
              <a:rPr lang="es-EC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</a:t>
            </a:r>
            <a:endParaRPr lang="es-EC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1190474" y="2084076"/>
            <a:ext cx="2179469" cy="7025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28 </a:t>
            </a:r>
            <a:r>
              <a:rPr lang="es-EC" sz="2000" dirty="0" smtClean="0"/>
              <a:t>de Julio </a:t>
            </a:r>
            <a:endParaRPr lang="es-EC" sz="2000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3810000" y="3994010"/>
            <a:ext cx="4407103" cy="70254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Fase de evaluación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de las 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BP por parte del Comité Nacional de Evaluadores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3822047" y="4911454"/>
            <a:ext cx="4395056" cy="70254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Publicación de resultados 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1156621" y="5871331"/>
            <a:ext cx="2179469" cy="702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Noviembre 10</a:t>
            </a:r>
            <a:endParaRPr lang="es-EC" sz="2000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3810000" y="5871332"/>
            <a:ext cx="4358945" cy="70254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Presentación de BP seleccionadas en Seminario </a:t>
            </a:r>
            <a:r>
              <a:rPr lang="es-EC" sz="20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EC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C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line</a:t>
            </a:r>
            <a:endParaRPr lang="es-EC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057400" y="723415"/>
            <a:ext cx="5065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CRONOGRAMA</a:t>
            </a:r>
          </a:p>
          <a:p>
            <a:pPr algn="ctr"/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CONVOCATORIA </a:t>
            </a:r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NACIONAL 2021</a:t>
            </a:r>
            <a:endParaRPr lang="es-EC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3420644" y="2315562"/>
            <a:ext cx="304801" cy="304800"/>
          </a:xfrm>
          <a:prstGeom prst="rightArrow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7" name="Flecha derecha 16"/>
          <p:cNvSpPr/>
          <p:nvPr/>
        </p:nvSpPr>
        <p:spPr>
          <a:xfrm>
            <a:off x="3420645" y="3275438"/>
            <a:ext cx="304801" cy="304800"/>
          </a:xfrm>
          <a:prstGeom prst="rightArrow">
            <a:avLst/>
          </a:prstGeom>
          <a:solidFill>
            <a:srgbClr val="9D9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8" name="Flecha derecha 17"/>
          <p:cNvSpPr/>
          <p:nvPr/>
        </p:nvSpPr>
        <p:spPr>
          <a:xfrm>
            <a:off x="3420644" y="4192884"/>
            <a:ext cx="304801" cy="304800"/>
          </a:xfrm>
          <a:prstGeom prst="rightArrow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9" name="Flecha derecha 18"/>
          <p:cNvSpPr/>
          <p:nvPr/>
        </p:nvSpPr>
        <p:spPr>
          <a:xfrm>
            <a:off x="3453301" y="5110330"/>
            <a:ext cx="304801" cy="304800"/>
          </a:xfrm>
          <a:prstGeom prst="rightArrow">
            <a:avLst/>
          </a:prstGeom>
          <a:solidFill>
            <a:srgbClr val="70B2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0" name="Flecha derecha 19"/>
          <p:cNvSpPr/>
          <p:nvPr/>
        </p:nvSpPr>
        <p:spPr>
          <a:xfrm>
            <a:off x="3420644" y="6070206"/>
            <a:ext cx="304801" cy="304800"/>
          </a:xfrm>
          <a:prstGeom prst="rightArrow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98679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90800" y="2672621"/>
            <a:ext cx="3608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4000" b="1" dirty="0" smtClean="0">
                <a:solidFill>
                  <a:schemeClr val="accent1">
                    <a:lumMod val="50000"/>
                  </a:schemeClr>
                </a:solidFill>
              </a:rPr>
              <a:t>Muchas gracias!</a:t>
            </a:r>
            <a:endParaRPr lang="es-EC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9"/>
            <a:ext cx="2362200" cy="6858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Rectángulo 4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8757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81936" y="1219200"/>
            <a:ext cx="2579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alt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INTRODUCCIÓN</a:t>
            </a:r>
            <a:endParaRPr lang="es-ES" altLang="es-EC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96800" y="1600200"/>
            <a:ext cx="65532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C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s-EC" sz="2400" b="1" dirty="0">
                <a:cs typeface="Arial" panose="020B0604020202020204" pitchFamily="34" charset="0"/>
              </a:rPr>
              <a:t>TELESCOPI</a:t>
            </a:r>
            <a:r>
              <a:rPr lang="es-EC" sz="2400" dirty="0">
                <a:cs typeface="Arial" panose="020B0604020202020204" pitchFamily="34" charset="0"/>
              </a:rPr>
              <a:t> es una red internacional de Observatorios de Buenas Prácticas </a:t>
            </a:r>
            <a:r>
              <a:rPr lang="es-EC" sz="2400" dirty="0" smtClean="0">
                <a:cs typeface="Arial" panose="020B0604020202020204" pitchFamily="34" charset="0"/>
              </a:rPr>
              <a:t>en </a:t>
            </a:r>
            <a:r>
              <a:rPr lang="es-EC" sz="2400" dirty="0">
                <a:cs typeface="Arial" panose="020B0604020202020204" pitchFamily="34" charset="0"/>
              </a:rPr>
              <a:t>Dirección Estratégica Universitaria en Latinoamérica y Europa, cuya finalidad es fomentar la calidad de las instituciones de educación superior, y contribuir a la conformación de un espacio que facilite el involucramiento y la colaboración entre las universidades del país y la región iberoamericana. </a:t>
            </a:r>
            <a:r>
              <a:rPr lang="es-EC" sz="2400" dirty="0" smtClean="0">
                <a:cs typeface="Arial" panose="020B0604020202020204" pitchFamily="34" charset="0"/>
              </a:rPr>
              <a:t> </a:t>
            </a:r>
          </a:p>
          <a:p>
            <a:pPr algn="just"/>
            <a:endParaRPr lang="es-EC" sz="2000" dirty="0"/>
          </a:p>
        </p:txBody>
      </p:sp>
      <p:pic>
        <p:nvPicPr>
          <p:cNvPr id="9" name="Picture 2" descr="Telescopi Chi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15456"/>
            <a:ext cx="665408" cy="66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11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Rectángulo 12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5754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45427" y="995065"/>
            <a:ext cx="8229600" cy="137160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altLang="es-EC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45427" y="2136984"/>
            <a:ext cx="7837487" cy="466566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s-EC" sz="2200" b="1" dirty="0" smtClean="0">
                <a:cs typeface="Arial" panose="020B0604020202020204" pitchFamily="34" charset="0"/>
              </a:rPr>
              <a:t>Un</a:t>
            </a:r>
            <a:r>
              <a:rPr lang="es-ES" altLang="es-EC" sz="2200" dirty="0" smtClean="0">
                <a:cs typeface="Arial" panose="020B0604020202020204" pitchFamily="34" charset="0"/>
              </a:rPr>
              <a:t> </a:t>
            </a:r>
            <a:r>
              <a:rPr lang="es-ES" altLang="es-EC" sz="2200" b="1" dirty="0" smtClean="0">
                <a:cs typeface="Arial" panose="020B0604020202020204" pitchFamily="34" charset="0"/>
              </a:rPr>
              <a:t>banco de experiencias</a:t>
            </a:r>
            <a:r>
              <a:rPr lang="es-ES" altLang="es-EC" sz="2200" dirty="0" smtClean="0">
                <a:cs typeface="Arial" panose="020B0604020202020204" pitchFamily="34" charset="0"/>
              </a:rPr>
              <a:t>, </a:t>
            </a:r>
            <a:r>
              <a:rPr lang="es-ES" sz="2200" dirty="0"/>
              <a:t>donde se recogen las Buenas Prácticas (BP) presentadas, debidamente seleccionadas y evaluadas por una Comisión de Expertos, a nivel nacional y posteriormente a nivel </a:t>
            </a:r>
            <a:r>
              <a:rPr lang="es-ES" sz="2200" dirty="0" smtClean="0"/>
              <a:t>internacional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s-EC" sz="2200" b="1" dirty="0" smtClean="0">
                <a:cs typeface="Arial" panose="020B0604020202020204" pitchFamily="34" charset="0"/>
              </a:rPr>
              <a:t>Una</a:t>
            </a:r>
            <a:r>
              <a:rPr lang="es-ES" altLang="es-EC" sz="2200" dirty="0" smtClean="0">
                <a:cs typeface="Arial" panose="020B0604020202020204" pitchFamily="34" charset="0"/>
              </a:rPr>
              <a:t> </a:t>
            </a:r>
            <a:r>
              <a:rPr lang="es-ES" altLang="es-EC" sz="2200" b="1" dirty="0" smtClean="0">
                <a:cs typeface="Arial" panose="020B0604020202020204" pitchFamily="34" charset="0"/>
              </a:rPr>
              <a:t>plataforma para el </a:t>
            </a:r>
            <a:r>
              <a:rPr lang="es-ES" altLang="es-EC" sz="2200" b="1" i="1" dirty="0" smtClean="0">
                <a:cs typeface="Arial" panose="020B0604020202020204" pitchFamily="34" charset="0"/>
              </a:rPr>
              <a:t>benchmarking</a:t>
            </a:r>
            <a:r>
              <a:rPr lang="es-ES" altLang="es-EC" sz="2200" dirty="0" smtClean="0">
                <a:cs typeface="Arial" panose="020B0604020202020204" pitchFamily="34" charset="0"/>
              </a:rPr>
              <a:t>, </a:t>
            </a:r>
            <a:r>
              <a:rPr lang="es-ES" altLang="es-EC" sz="2200" dirty="0">
                <a:cs typeface="Arial" panose="020B0604020202020204" pitchFamily="34" charset="0"/>
              </a:rPr>
              <a:t>c</a:t>
            </a:r>
            <a:r>
              <a:rPr lang="es-ES" sz="2200" dirty="0" smtClean="0"/>
              <a:t>oncebida </a:t>
            </a:r>
            <a:r>
              <a:rPr lang="es-ES" sz="2200" dirty="0"/>
              <a:t>como un espacio de consulta abierto a las instituciones de educación superior, que facilite el intercambio y la aplicación de experiencias sobre dirección y gestión universitaria que otras instituciones han desarrollado con éxito.</a:t>
            </a:r>
            <a:endParaRPr lang="es-ES" altLang="es-EC" sz="2200" dirty="0"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s-EC" sz="2200" b="1" dirty="0" smtClean="0">
                <a:cs typeface="Arial" panose="020B0604020202020204" pitchFamily="34" charset="0"/>
              </a:rPr>
              <a:t>Una forma más de contribuir a la gestión del conocimiento,</a:t>
            </a:r>
            <a:r>
              <a:rPr lang="es-ES" altLang="es-EC" sz="2200" dirty="0" smtClean="0">
                <a:cs typeface="Arial" panose="020B0604020202020204" pitchFamily="34" charset="0"/>
              </a:rPr>
              <a:t> </a:t>
            </a:r>
            <a:r>
              <a:rPr lang="es-ES" sz="2200" dirty="0"/>
              <a:t>mediante la actualización constante de información en el campo de la dirección y la gestión estratégica, aplicada a las Instituciones de Educación Superior (IES).</a:t>
            </a:r>
            <a:endParaRPr lang="es-EC" sz="22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C" sz="2200" dirty="0">
              <a:cs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altLang="es-EC" sz="2200" dirty="0" smtClean="0"/>
          </a:p>
          <a:p>
            <a:pPr marL="0" indent="0" algn="just">
              <a:lnSpc>
                <a:spcPct val="80000"/>
              </a:lnSpc>
              <a:buNone/>
            </a:pPr>
            <a:endParaRPr lang="es-ES" altLang="es-EC" sz="2200" dirty="0" smtClean="0"/>
          </a:p>
          <a:p>
            <a:pPr algn="just">
              <a:lnSpc>
                <a:spcPct val="80000"/>
              </a:lnSpc>
            </a:pPr>
            <a:endParaRPr lang="es-ES" altLang="es-EC" sz="2200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162565" y="1322252"/>
            <a:ext cx="46664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alt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QUÉ ES </a:t>
            </a:r>
            <a:r>
              <a:rPr lang="es-ES" alt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LA RED TELESCOPI</a:t>
            </a:r>
            <a:r>
              <a:rPr lang="es-ES" alt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?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ángulo 7"/>
            <p:cNvSpPr/>
            <p:nvPr/>
          </p:nvSpPr>
          <p:spPr>
            <a:xfrm>
              <a:off x="0" y="6781800"/>
              <a:ext cx="9067800" cy="76200"/>
            </a:xfrm>
            <a:prstGeom prst="rect">
              <a:avLst/>
            </a:prstGeom>
            <a:solidFill>
              <a:srgbClr val="1C6386"/>
            </a:solidFill>
            <a:ln>
              <a:solidFill>
                <a:srgbClr val="1C63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8991600" y="0"/>
              <a:ext cx="152400" cy="6858000"/>
            </a:xfrm>
            <a:prstGeom prst="rect">
              <a:avLst/>
            </a:prstGeom>
            <a:solidFill>
              <a:srgbClr val="1C6386"/>
            </a:solidFill>
            <a:ln>
              <a:solidFill>
                <a:srgbClr val="1C63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</p:grpSp>
    </p:spTree>
    <p:extLst>
      <p:ext uri="{BB962C8B-B14F-4D97-AF65-F5344CB8AC3E}">
        <p14:creationId xmlns:p14="http://schemas.microsoft.com/office/powerpoint/2010/main" val="25766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251" y="4305300"/>
            <a:ext cx="2691075" cy="25527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209800" y="1089364"/>
            <a:ext cx="4935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QUÉ ES UNA BUENA PRÁCTICA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95300" y="1619013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/>
              <a:t>S</a:t>
            </a:r>
            <a:r>
              <a:rPr lang="es-ES" sz="2000" dirty="0" smtClean="0"/>
              <a:t>e </a:t>
            </a:r>
            <a:r>
              <a:rPr lang="es-ES" sz="2000" dirty="0"/>
              <a:t>considera una práctica, al conjunto de principios, medidas, actuaciones y experiencias en el ámbito de la dirección de las instituciones de Educación Superior que conducen a logros excepcionales, habiendo reportado ventajas de distinto tipo (económicas, sociales, de satisfacción, de innovación y sostenibilidad), para la organización de forma constatada y probada. Se pueda plantear como posible caso de éxito y referente a seguir con la finalidad de favorecer el benchmarking y el aprendizaje colaborativo, para lo cual debe haber completado el ciclo de efectividad institucional: planificación, implantación, revisión y mejora, lo que permite considerarla como sostenible y, además, debe estar vigente en el momento de la presentación.</a:t>
            </a:r>
            <a:endParaRPr lang="es-EC" sz="2000" dirty="0"/>
          </a:p>
          <a:p>
            <a:pPr algn="just"/>
            <a:endParaRPr lang="es-EC" sz="20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" name="Rectángulo 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4689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4019" y="1039304"/>
            <a:ext cx="611358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defTabSz="9144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REQUISITOS</a:t>
            </a: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 DE UNA BUENA PRÁCTICA</a:t>
            </a:r>
            <a:endParaRPr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299354835"/>
              </p:ext>
            </p:extLst>
          </p:nvPr>
        </p:nvGraphicFramePr>
        <p:xfrm>
          <a:off x="762000" y="1421460"/>
          <a:ext cx="7620000" cy="5207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066800" y="18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05029" y="2599310"/>
            <a:ext cx="267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680006" y="3415850"/>
            <a:ext cx="321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672394" y="4232390"/>
            <a:ext cx="30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458699" y="5034492"/>
            <a:ext cx="188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021333" y="5867400"/>
            <a:ext cx="39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Rectángulo 12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364" name="Picture 4" descr="Resultado de imagen para chec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561" y="923762"/>
            <a:ext cx="606425" cy="61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512790352"/>
              </p:ext>
            </p:extLst>
          </p:nvPr>
        </p:nvGraphicFramePr>
        <p:xfrm>
          <a:off x="457200" y="13716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838200" y="1832221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200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es-EC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240971" y="323585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200" dirty="0" smtClean="0"/>
              <a:t>8</a:t>
            </a:r>
            <a:endParaRPr lang="es-EC" sz="2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393371" y="4500332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200" dirty="0" smtClean="0"/>
              <a:t>9</a:t>
            </a:r>
            <a:endParaRPr lang="es-EC" sz="2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38200" y="575823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200" dirty="0" smtClean="0"/>
              <a:t>10</a:t>
            </a:r>
            <a:endParaRPr lang="es-EC" sz="22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" name="Rectángulo 1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5" name="object 2"/>
          <p:cNvSpPr txBox="1">
            <a:spLocks noGrp="1"/>
          </p:cNvSpPr>
          <p:nvPr>
            <p:ph type="title"/>
          </p:nvPr>
        </p:nvSpPr>
        <p:spPr>
          <a:xfrm>
            <a:off x="1674019" y="1039304"/>
            <a:ext cx="611358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defTabSz="9144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REQUISITOS</a:t>
            </a: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 DE UNA BUENA PRÁCTICA</a:t>
            </a:r>
            <a:endParaRPr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6" name="Picture 4" descr="Resultado de imagen para chec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561" y="923762"/>
            <a:ext cx="606425" cy="61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2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819400" y="824118"/>
            <a:ext cx="4442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CRITERIOS DE EXCELENCIA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62000" y="144780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2400" dirty="0"/>
              <a:t>La buena práctica debe estar enmarcada dentro de los siguientes criterios de excelencia según el modelo europeo de excelencia  EFQM: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794293580"/>
              </p:ext>
            </p:extLst>
          </p:nvPr>
        </p:nvGraphicFramePr>
        <p:xfrm>
          <a:off x="2057400" y="2649761"/>
          <a:ext cx="5486400" cy="4047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ángulo 5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" name="Rectángulo 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625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89958" y="1828800"/>
            <a:ext cx="7162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» </a:t>
            </a:r>
            <a:r>
              <a:rPr lang="es-EC" sz="2400" b="1" spc="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LIDERAZGO</a:t>
            </a:r>
          </a:p>
          <a:p>
            <a:endParaRPr lang="es-EC" sz="2400" b="1" dirty="0" smtClean="0"/>
          </a:p>
          <a:p>
            <a:pPr algn="just"/>
            <a:r>
              <a:rPr lang="es-EC" sz="2400" dirty="0"/>
              <a:t>Con este criterio se busca identificar prácticas en las cuales los líderes demuestran visiblemente su compromiso con la cultura de excelencia, impulsan y facilitan la consecución de la misión y visión de la institución.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2290" name="Picture 2" descr="Resultado de imagen para lideraz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349" y="4724400"/>
            <a:ext cx="3121025" cy="193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632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5496" y="1773787"/>
            <a:ext cx="72241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sz="2400" dirty="0" smtClean="0"/>
              <a:t>Con este criterio </a:t>
            </a:r>
            <a:r>
              <a:rPr lang="es-EC" sz="2400" dirty="0"/>
              <a:t>se busca identificar prácticas en las cuales las instituciones evidencian cómo implementan su misión y visión, desarrollando una estrategia claramente centrada en los grupos de </a:t>
            </a:r>
            <a:r>
              <a:rPr lang="es-EC" sz="2400" dirty="0" smtClean="0"/>
              <a:t>interés, </a:t>
            </a:r>
            <a:r>
              <a:rPr lang="es-ES" sz="2400" dirty="0"/>
              <a:t>comprendiendo el ecosistema, las capacidades propias y los principales retos. Así como la forma en que desarrollan y despliegan políticas, planes, objetivos, metas y procesos relevantes para hacer realidad la estrategia.</a:t>
            </a:r>
            <a:endParaRPr lang="es-EC" sz="2400" dirty="0"/>
          </a:p>
          <a:p>
            <a:pPr algn="just"/>
            <a:endParaRPr lang="es-EC" sz="2400" dirty="0"/>
          </a:p>
        </p:txBody>
      </p:sp>
      <p:sp>
        <p:nvSpPr>
          <p:cNvPr id="4" name="Rectángulo 3"/>
          <p:cNvSpPr/>
          <p:nvPr/>
        </p:nvSpPr>
        <p:spPr>
          <a:xfrm>
            <a:off x="776862" y="1012799"/>
            <a:ext cx="3170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» </a:t>
            </a:r>
            <a:r>
              <a:rPr lang="es-EC" sz="2400" b="1" spc="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ESTRATEGIA</a:t>
            </a:r>
            <a:endParaRPr lang="es-EC" sz="2400" b="1" spc="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" name="Rectángulo 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1270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953000"/>
            <a:ext cx="1896107" cy="1529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0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1387</Words>
  <Application>Microsoft Office PowerPoint</Application>
  <PresentationFormat>Presentación en pantalla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Georgia</vt:lpstr>
      <vt:lpstr>Lucida Sans Unicode</vt:lpstr>
      <vt:lpstr>Trebuchet MS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REQUISITOS DE UNA BUENA PRÁCTICA</vt:lpstr>
      <vt:lpstr>REQUISITOS DE UNA BUENA PRÁCTICA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EVALUACIÓN DE LAS BUENAS PRÁCTICAS</vt:lpstr>
      <vt:lpstr>Presentación de PowerPoint</vt:lpstr>
      <vt:lpstr>PROCEDIMIENTO PARA LA PRESENTACIÓN DE  BUENAS PRÁCTICAS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CONVOCATORIA A BUENAS PRÁCTICAS</dc:title>
  <dc:creator>Gloria</dc:creator>
  <cp:lastModifiedBy>Administrador</cp:lastModifiedBy>
  <cp:revision>85</cp:revision>
  <cp:lastPrinted>2019-04-04T14:00:49Z</cp:lastPrinted>
  <dcterms:created xsi:type="dcterms:W3CDTF">2019-02-26T19:51:33Z</dcterms:created>
  <dcterms:modified xsi:type="dcterms:W3CDTF">2021-07-27T17:05:56Z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2011-04-05T00:00:00Z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2019-02-26T00:00:00Z</vt:filetime>
  </property>
</Properties>
</file>