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0"/>
  </p:notesMasterIdLst>
  <p:sldIdLst>
    <p:sldId id="303" r:id="rId2"/>
    <p:sldId id="300" r:id="rId3"/>
    <p:sldId id="258" r:id="rId4"/>
    <p:sldId id="259" r:id="rId5"/>
    <p:sldId id="266" r:id="rId6"/>
    <p:sldId id="268" r:id="rId7"/>
    <p:sldId id="262" r:id="rId8"/>
    <p:sldId id="260" r:id="rId9"/>
    <p:sldId id="275" r:id="rId10"/>
    <p:sldId id="306" r:id="rId11"/>
    <p:sldId id="308" r:id="rId12"/>
    <p:sldId id="307" r:id="rId13"/>
    <p:sldId id="309" r:id="rId14"/>
    <p:sldId id="269" r:id="rId15"/>
    <p:sldId id="267" r:id="rId16"/>
    <p:sldId id="314" r:id="rId17"/>
    <p:sldId id="320" r:id="rId18"/>
    <p:sldId id="322" r:id="rId19"/>
    <p:sldId id="311" r:id="rId20"/>
    <p:sldId id="321" r:id="rId21"/>
    <p:sldId id="312" r:id="rId22"/>
    <p:sldId id="313" r:id="rId23"/>
    <p:sldId id="316" r:id="rId24"/>
    <p:sldId id="319" r:id="rId25"/>
    <p:sldId id="263" r:id="rId26"/>
    <p:sldId id="271" r:id="rId27"/>
    <p:sldId id="261" r:id="rId28"/>
    <p:sldId id="279" r:id="rId29"/>
  </p:sldIdLst>
  <p:sldSz cx="9144000" cy="5143500" type="screen16x9"/>
  <p:notesSz cx="6858000" cy="9144000"/>
  <p:embeddedFontLst>
    <p:embeddedFont>
      <p:font typeface="Exo 2" panose="020B0604020202020204" charset="0"/>
      <p:regular r:id="rId31"/>
      <p:bold r:id="rId32"/>
      <p:italic r:id="rId33"/>
      <p:boldItalic r:id="rId34"/>
    </p:embeddedFont>
    <p:embeddedFont>
      <p:font typeface="Fira Sans Extra Condensed Medium" panose="020B0604020202020204" charset="0"/>
      <p:regular r:id="rId35"/>
      <p:bold r:id="rId36"/>
      <p:italic r:id="rId37"/>
      <p:boldItalic r:id="rId38"/>
    </p:embeddedFont>
    <p:embeddedFont>
      <p:font typeface="Roboto Condensed" panose="020B0604020202020204" charset="0"/>
      <p:regular r:id="rId39"/>
      <p:bold r:id="rId40"/>
      <p:italic r:id="rId41"/>
      <p:boldItalic r:id="rId42"/>
    </p:embeddedFont>
    <p:embeddedFont>
      <p:font typeface="Roboto" panose="020B0604020202020204" charset="0"/>
      <p:regular r:id="rId43"/>
      <p:bold r:id="rId44"/>
      <p:italic r:id="rId45"/>
      <p:boldItalic r:id="rId46"/>
    </p:embeddedFont>
    <p:embeddedFont>
      <p:font typeface="Roboto Condensed Light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880CF6-6E73-4CCC-8B92-534D66B764CC}">
  <a:tblStyle styleId="{C1880CF6-6E73-4CCC-8B92-534D66B764C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2"/>
    <p:restoredTop sz="94648"/>
  </p:normalViewPr>
  <p:slideViewPr>
    <p:cSldViewPr snapToGrid="0" snapToObjects="1">
      <p:cViewPr varScale="1">
        <p:scale>
          <a:sx n="88" d="100"/>
          <a:sy n="88" d="100"/>
        </p:scale>
        <p:origin x="8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5471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2972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9baafe93df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9baafe93df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9088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9baafe93df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9baafe93df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6404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9baafe93df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9baafe93df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8507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9baafe93df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9baafe93df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4589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9baafe93df_0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9baafe93df_0_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831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9baafe93df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9baafe93df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989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9baafe93df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9baafe93df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3176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9baafe93df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9baafe93df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4200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9baafe93df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9baafe93df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5073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9baafe93df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9baafe93df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2595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1735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9baafe93df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9baafe93df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80623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9baafe93df_0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9baafe93df_0_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7333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9baafe93df_0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9baafe93df_0_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4360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9baafe93df_0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9baafe93df_0_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6465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baafe93df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baafe93df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42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baafe93df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baafe93df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5091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9baafe93df_0_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9baafe93df_0_7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3812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9baafe93df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9baafe93df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4166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9baafe93df_0_1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9baafe93df_0_1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19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9baafe93df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9baafe93df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92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baafe93df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baafe93df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858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9baafe93df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9baafe93df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96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9baafe93df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9baafe93df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888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9baafe93df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9baafe93df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905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baafe93df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baafe93df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2193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9baafe93df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9baafe93df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8913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35981" y="1393699"/>
            <a:ext cx="68868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670681" y="29335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 flipH="1">
            <a:off x="2747779" y="2635675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964179" y="232385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3718579" y="4030481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ctrTitle"/>
          </p:nvPr>
        </p:nvSpPr>
        <p:spPr>
          <a:xfrm flipH="1">
            <a:off x="2754543" y="1347038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970943" y="1035213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3725343" y="2742989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ctrTitle"/>
          </p:nvPr>
        </p:nvSpPr>
        <p:spPr>
          <a:xfrm flipH="1">
            <a:off x="1180003" y="1347038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180003" y="1035213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180003" y="2742989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ctrTitle"/>
          </p:nvPr>
        </p:nvSpPr>
        <p:spPr>
          <a:xfrm>
            <a:off x="561600" y="2804713"/>
            <a:ext cx="26736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872450" y="3090475"/>
            <a:ext cx="20520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ctrTitle" idx="2"/>
          </p:nvPr>
        </p:nvSpPr>
        <p:spPr>
          <a:xfrm>
            <a:off x="3235200" y="2804713"/>
            <a:ext cx="26736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3462900" y="2036750"/>
            <a:ext cx="2218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ctrTitle" idx="4"/>
          </p:nvPr>
        </p:nvSpPr>
        <p:spPr>
          <a:xfrm>
            <a:off x="5908800" y="2804713"/>
            <a:ext cx="26736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6136500" y="3090475"/>
            <a:ext cx="2218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ctrTitle" idx="6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ctrTitle" idx="2"/>
          </p:nvPr>
        </p:nvSpPr>
        <p:spPr>
          <a:xfrm>
            <a:off x="464478" y="1806500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1"/>
          </p:nvPr>
        </p:nvSpPr>
        <p:spPr>
          <a:xfrm>
            <a:off x="616128" y="2100749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ctrTitle" idx="3"/>
          </p:nvPr>
        </p:nvSpPr>
        <p:spPr>
          <a:xfrm>
            <a:off x="2077426" y="1806500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4"/>
          </p:nvPr>
        </p:nvSpPr>
        <p:spPr>
          <a:xfrm>
            <a:off x="2229076" y="2100749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ctrTitle" idx="5"/>
          </p:nvPr>
        </p:nvSpPr>
        <p:spPr>
          <a:xfrm>
            <a:off x="3690375" y="1806500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6"/>
          </p:nvPr>
        </p:nvSpPr>
        <p:spPr>
          <a:xfrm>
            <a:off x="3842025" y="2100749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ctrTitle" idx="7"/>
          </p:nvPr>
        </p:nvSpPr>
        <p:spPr>
          <a:xfrm>
            <a:off x="3707117" y="3549862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ubTitle" idx="8"/>
          </p:nvPr>
        </p:nvSpPr>
        <p:spPr>
          <a:xfrm>
            <a:off x="3858772" y="3890201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ctrTitle" idx="9"/>
          </p:nvPr>
        </p:nvSpPr>
        <p:spPr>
          <a:xfrm>
            <a:off x="5343519" y="3549862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subTitle" idx="13"/>
          </p:nvPr>
        </p:nvSpPr>
        <p:spPr>
          <a:xfrm>
            <a:off x="5500261" y="3890201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ctrTitle" idx="14"/>
          </p:nvPr>
        </p:nvSpPr>
        <p:spPr>
          <a:xfrm>
            <a:off x="6979921" y="3549862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subTitle" idx="15"/>
          </p:nvPr>
        </p:nvSpPr>
        <p:spPr>
          <a:xfrm>
            <a:off x="7141750" y="3890201"/>
            <a:ext cx="14568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>
            <a:spLocks noGrp="1"/>
          </p:cNvSpPr>
          <p:nvPr>
            <p:ph type="ctrTitle"/>
          </p:nvPr>
        </p:nvSpPr>
        <p:spPr>
          <a:xfrm flipH="1">
            <a:off x="1974150" y="1161000"/>
            <a:ext cx="5195700" cy="136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8"/>
          <p:cNvSpPr txBox="1">
            <a:spLocks noGrp="1"/>
          </p:cNvSpPr>
          <p:nvPr>
            <p:ph type="subTitle" idx="1"/>
          </p:nvPr>
        </p:nvSpPr>
        <p:spPr>
          <a:xfrm>
            <a:off x="2152500" y="2494850"/>
            <a:ext cx="48390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8"/>
          <p:cNvSpPr txBox="1"/>
          <p:nvPr/>
        </p:nvSpPr>
        <p:spPr>
          <a:xfrm>
            <a:off x="625906" y="3722418"/>
            <a:ext cx="38301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CREDITS: This presentation template was created by </a:t>
            </a:r>
            <a:r>
              <a:rPr lang="en" sz="1000" b="1">
                <a:solidFill>
                  <a:srgbClr val="434343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including icons by </a:t>
            </a:r>
            <a:r>
              <a:rPr lang="en" sz="1000" b="1">
                <a:solidFill>
                  <a:srgbClr val="434343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and infographics &amp; images by </a:t>
            </a:r>
            <a:r>
              <a:rPr lang="en" sz="1000" b="1">
                <a:solidFill>
                  <a:srgbClr val="434343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. </a:t>
            </a:r>
            <a:endParaRPr sz="1000">
              <a:solidFill>
                <a:srgbClr val="43434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Please keep this slide for attribution.</a:t>
            </a:r>
            <a:endParaRPr sz="900" b="1">
              <a:solidFill>
                <a:srgbClr val="434343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 flipH="1">
            <a:off x="1147650" y="3085150"/>
            <a:ext cx="5005500" cy="10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None/>
              <a:defRPr sz="65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147579" y="2323850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Fira Sans Extra Condensed Medium"/>
              <a:buNone/>
              <a:defRPr sz="60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147575" y="4028959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ctrTitle" idx="2"/>
          </p:nvPr>
        </p:nvSpPr>
        <p:spPr>
          <a:xfrm>
            <a:off x="1741950" y="2846700"/>
            <a:ext cx="12579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>
          <a:xfrm>
            <a:off x="1741950" y="1650025"/>
            <a:ext cx="21573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ctrTitle" idx="3"/>
          </p:nvPr>
        </p:nvSpPr>
        <p:spPr>
          <a:xfrm>
            <a:off x="5633751" y="3635300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4"/>
          </p:nvPr>
        </p:nvSpPr>
        <p:spPr>
          <a:xfrm>
            <a:off x="5256958" y="2440056"/>
            <a:ext cx="21573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3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ctrTitle"/>
          </p:nvPr>
        </p:nvSpPr>
        <p:spPr>
          <a:xfrm>
            <a:off x="263835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2580225" y="2314225"/>
            <a:ext cx="3983400" cy="10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ctrTitle"/>
          </p:nvPr>
        </p:nvSpPr>
        <p:spPr>
          <a:xfrm>
            <a:off x="1600733" y="985228"/>
            <a:ext cx="26736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 sz="2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1665825" y="3058425"/>
            <a:ext cx="2608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ctrTitle" idx="2"/>
          </p:nvPr>
        </p:nvSpPr>
        <p:spPr>
          <a:xfrm>
            <a:off x="1964850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ctrTitle"/>
          </p:nvPr>
        </p:nvSpPr>
        <p:spPr>
          <a:xfrm flipH="1">
            <a:off x="695425" y="1514475"/>
            <a:ext cx="3559800" cy="78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ubTitle" idx="1"/>
          </p:nvPr>
        </p:nvSpPr>
        <p:spPr>
          <a:xfrm flipH="1">
            <a:off x="1581025" y="2559200"/>
            <a:ext cx="2674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2250675" y="1001350"/>
            <a:ext cx="6191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9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2107950" y="2895050"/>
            <a:ext cx="61911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ctrTitle"/>
          </p:nvPr>
        </p:nvSpPr>
        <p:spPr>
          <a:xfrm>
            <a:off x="3385875" y="2098650"/>
            <a:ext cx="23724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ctrTitle" idx="2"/>
          </p:nvPr>
        </p:nvSpPr>
        <p:spPr>
          <a:xfrm>
            <a:off x="390296" y="201653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1"/>
          </p:nvPr>
        </p:nvSpPr>
        <p:spPr>
          <a:xfrm>
            <a:off x="690446" y="580278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3" hasCustomPrompt="1"/>
          </p:nvPr>
        </p:nvSpPr>
        <p:spPr>
          <a:xfrm>
            <a:off x="2118448" y="544448"/>
            <a:ext cx="1107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4" hasCustomPrompt="1"/>
          </p:nvPr>
        </p:nvSpPr>
        <p:spPr>
          <a:xfrm>
            <a:off x="2105406" y="1515808"/>
            <a:ext cx="1107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5" hasCustomPrompt="1"/>
          </p:nvPr>
        </p:nvSpPr>
        <p:spPr>
          <a:xfrm>
            <a:off x="2105406" y="2487168"/>
            <a:ext cx="1107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6" hasCustomPrompt="1"/>
          </p:nvPr>
        </p:nvSpPr>
        <p:spPr>
          <a:xfrm>
            <a:off x="5922008" y="2092638"/>
            <a:ext cx="1072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7" hasCustomPrompt="1"/>
          </p:nvPr>
        </p:nvSpPr>
        <p:spPr>
          <a:xfrm>
            <a:off x="5922008" y="3112336"/>
            <a:ext cx="1072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8" hasCustomPrompt="1"/>
          </p:nvPr>
        </p:nvSpPr>
        <p:spPr>
          <a:xfrm>
            <a:off x="5922008" y="4132033"/>
            <a:ext cx="1072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ctrTitle" idx="9"/>
          </p:nvPr>
        </p:nvSpPr>
        <p:spPr>
          <a:xfrm>
            <a:off x="390296" y="1167854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3"/>
          </p:nvPr>
        </p:nvSpPr>
        <p:spPr>
          <a:xfrm>
            <a:off x="690446" y="1546477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 idx="14"/>
          </p:nvPr>
        </p:nvSpPr>
        <p:spPr>
          <a:xfrm>
            <a:off x="390296" y="2141336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5"/>
          </p:nvPr>
        </p:nvSpPr>
        <p:spPr>
          <a:xfrm>
            <a:off x="690446" y="2519956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ctrTitle" idx="16"/>
          </p:nvPr>
        </p:nvSpPr>
        <p:spPr>
          <a:xfrm>
            <a:off x="6811558" y="1775180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7"/>
          </p:nvPr>
        </p:nvSpPr>
        <p:spPr>
          <a:xfrm>
            <a:off x="6811558" y="2153805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 idx="18"/>
          </p:nvPr>
        </p:nvSpPr>
        <p:spPr>
          <a:xfrm>
            <a:off x="6811558" y="2799095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9"/>
          </p:nvPr>
        </p:nvSpPr>
        <p:spPr>
          <a:xfrm>
            <a:off x="6811558" y="3177717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ctrTitle" idx="20"/>
          </p:nvPr>
        </p:nvSpPr>
        <p:spPr>
          <a:xfrm>
            <a:off x="6811558" y="3811353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21"/>
          </p:nvPr>
        </p:nvSpPr>
        <p:spPr>
          <a:xfrm>
            <a:off x="6811558" y="4189973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Exo 2"/>
              <a:buNone/>
              <a:defRPr sz="2800" b="1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 sz="12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 sz="12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 sz="12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9" r:id="rId9"/>
    <p:sldLayoutId id="2147483660" r:id="rId10"/>
    <p:sldLayoutId id="2147483661" r:id="rId11"/>
    <p:sldLayoutId id="2147483662" r:id="rId12"/>
    <p:sldLayoutId id="2147483666" r:id="rId13"/>
    <p:sldLayoutId id="2147483668" r:id="rId14"/>
    <p:sldLayoutId id="2147483670" r:id="rId15"/>
    <p:sldLayoutId id="214748367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emf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slide" Target="slide26.xml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" name="Google Shape;153;p33"/>
          <p:cNvCxnSpPr/>
          <p:nvPr/>
        </p:nvCxnSpPr>
        <p:spPr>
          <a:xfrm>
            <a:off x="6677025" y="3176000"/>
            <a:ext cx="24600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6F63A2F-E1D1-324E-99F7-791B65AE0F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sz="4000" dirty="0"/>
              <a:t>MODELO EDUCATIVO Y TRANSFORMACIÓN DIGITAL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0D5501E9-35AF-3240-B4DD-E7F1EC97FB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sz="1800" dirty="0"/>
              <a:t>La experiencia de la ESPOL</a:t>
            </a:r>
          </a:p>
        </p:txBody>
      </p:sp>
      <p:pic>
        <p:nvPicPr>
          <p:cNvPr id="10" name="Picture 2" descr="ESPOL :: Académico en Línea">
            <a:extLst>
              <a:ext uri="{FF2B5EF4-FFF2-40B4-BE49-F238E27FC236}">
                <a16:creationId xmlns:a16="http://schemas.microsoft.com/office/drawing/2014/main" xmlns="" id="{16055133-4362-4A48-A3D2-B1B85C22B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18" y="4412903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91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2"/>
          <p:cNvSpPr txBox="1">
            <a:spLocks noGrp="1"/>
          </p:cNvSpPr>
          <p:nvPr>
            <p:ph type="ctrTitle"/>
          </p:nvPr>
        </p:nvSpPr>
        <p:spPr>
          <a:xfrm>
            <a:off x="1761651" y="303316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/>
              <a:t>RESULTADOS DE APRENDIZAJE INSTITUCIONALES (RAI)</a:t>
            </a:r>
          </a:p>
        </p:txBody>
      </p:sp>
      <p:pic>
        <p:nvPicPr>
          <p:cNvPr id="31" name="Google Shape;15;p6">
            <a:extLst>
              <a:ext uri="{FF2B5EF4-FFF2-40B4-BE49-F238E27FC236}">
                <a16:creationId xmlns:a16="http://schemas.microsoft.com/office/drawing/2014/main" xmlns="" id="{489394E1-66DD-644A-B4F3-D850855333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ESPOL :: Académico en Línea">
            <a:extLst>
              <a:ext uri="{FF2B5EF4-FFF2-40B4-BE49-F238E27FC236}">
                <a16:creationId xmlns:a16="http://schemas.microsoft.com/office/drawing/2014/main" xmlns="" id="{368490EF-70A2-884A-AF5D-7D733E2B7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35" y="4494751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oogle Shape;4775;p66">
            <a:extLst>
              <a:ext uri="{FF2B5EF4-FFF2-40B4-BE49-F238E27FC236}">
                <a16:creationId xmlns:a16="http://schemas.microsoft.com/office/drawing/2014/main" xmlns="" id="{691EEEA2-09AC-E74D-A475-661AC6B34BD8}"/>
              </a:ext>
            </a:extLst>
          </p:cNvPr>
          <p:cNvGrpSpPr/>
          <p:nvPr/>
        </p:nvGrpSpPr>
        <p:grpSpPr>
          <a:xfrm>
            <a:off x="534202" y="1170750"/>
            <a:ext cx="8075596" cy="3272589"/>
            <a:chOff x="246070" y="1983375"/>
            <a:chExt cx="1440675" cy="615956"/>
          </a:xfrm>
        </p:grpSpPr>
        <p:sp>
          <p:nvSpPr>
            <p:cNvPr id="39" name="Google Shape;4776;p66">
              <a:extLst>
                <a:ext uri="{FF2B5EF4-FFF2-40B4-BE49-F238E27FC236}">
                  <a16:creationId xmlns:a16="http://schemas.microsoft.com/office/drawing/2014/main" xmlns="" id="{CE09F811-6CA0-0D42-8214-B353E2C15939}"/>
                </a:ext>
              </a:extLst>
            </p:cNvPr>
            <p:cNvSpPr/>
            <p:nvPr/>
          </p:nvSpPr>
          <p:spPr>
            <a:xfrm>
              <a:off x="1072131" y="1983872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50" dirty="0"/>
                <a:t>TRABAJO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50" dirty="0"/>
                <a:t>EN EQUIPO</a:t>
              </a:r>
              <a:endParaRPr sz="1050" dirty="0"/>
            </a:p>
          </p:txBody>
        </p:sp>
        <p:sp>
          <p:nvSpPr>
            <p:cNvPr id="40" name="Google Shape;4777;p66">
              <a:extLst>
                <a:ext uri="{FF2B5EF4-FFF2-40B4-BE49-F238E27FC236}">
                  <a16:creationId xmlns:a16="http://schemas.microsoft.com/office/drawing/2014/main" xmlns="" id="{C9844072-75FE-D64C-BEE8-E280FD7CBB58}"/>
                </a:ext>
              </a:extLst>
            </p:cNvPr>
            <p:cNvSpPr/>
            <p:nvPr/>
          </p:nvSpPr>
          <p:spPr>
            <a:xfrm>
              <a:off x="1430530" y="2193486"/>
              <a:ext cx="46960" cy="46948"/>
            </a:xfrm>
            <a:custGeom>
              <a:avLst/>
              <a:gdLst/>
              <a:ahLst/>
              <a:cxnLst/>
              <a:rect l="l" t="t" r="r" b="b"/>
              <a:pathLst>
                <a:path w="3915" h="3914" extrusionOk="0">
                  <a:moveTo>
                    <a:pt x="3914" y="1"/>
                  </a:moveTo>
                  <a:lnTo>
                    <a:pt x="3914" y="1"/>
                  </a:lnTo>
                  <a:cubicBezTo>
                    <a:pt x="3909" y="6"/>
                    <a:pt x="3902" y="8"/>
                    <a:pt x="3897" y="13"/>
                  </a:cubicBezTo>
                  <a:lnTo>
                    <a:pt x="1" y="3909"/>
                  </a:lnTo>
                  <a:lnTo>
                    <a:pt x="1" y="3914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778;p66">
              <a:extLst>
                <a:ext uri="{FF2B5EF4-FFF2-40B4-BE49-F238E27FC236}">
                  <a16:creationId xmlns:a16="http://schemas.microsoft.com/office/drawing/2014/main" xmlns="" id="{1138970D-F098-884D-9527-E3F861A2495A}"/>
                </a:ext>
              </a:extLst>
            </p:cNvPr>
            <p:cNvSpPr/>
            <p:nvPr/>
          </p:nvSpPr>
          <p:spPr>
            <a:xfrm>
              <a:off x="1277847" y="2191554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 dirty="0"/>
                <a:t>HABILIDADES PARA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 dirty="0"/>
                <a:t>EMPRENDER</a:t>
              </a:r>
              <a:endParaRPr sz="1000" dirty="0"/>
            </a:p>
          </p:txBody>
        </p:sp>
        <p:sp>
          <p:nvSpPr>
            <p:cNvPr id="44" name="Google Shape;4781;p66">
              <a:extLst>
                <a:ext uri="{FF2B5EF4-FFF2-40B4-BE49-F238E27FC236}">
                  <a16:creationId xmlns:a16="http://schemas.microsoft.com/office/drawing/2014/main" xmlns="" id="{00683798-C637-A747-BBC7-58CF51192BA5}"/>
                </a:ext>
              </a:extLst>
            </p:cNvPr>
            <p:cNvSpPr/>
            <p:nvPr/>
          </p:nvSpPr>
          <p:spPr>
            <a:xfrm flipH="1">
              <a:off x="865779" y="2190662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 dirty="0"/>
                <a:t>COMPRENDER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 dirty="0"/>
                <a:t>TEMAS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 dirty="0"/>
                <a:t>CONTEMPORANEOS</a:t>
              </a:r>
              <a:endParaRPr sz="1000" dirty="0"/>
            </a:p>
          </p:txBody>
        </p:sp>
        <p:sp>
          <p:nvSpPr>
            <p:cNvPr id="45" name="Google Shape;4782;p66">
              <a:extLst>
                <a:ext uri="{FF2B5EF4-FFF2-40B4-BE49-F238E27FC236}">
                  <a16:creationId xmlns:a16="http://schemas.microsoft.com/office/drawing/2014/main" xmlns="" id="{E1DE003A-911A-D54A-947A-1EAE8F1768F8}"/>
                </a:ext>
              </a:extLst>
            </p:cNvPr>
            <p:cNvSpPr/>
            <p:nvPr/>
          </p:nvSpPr>
          <p:spPr>
            <a:xfrm>
              <a:off x="246070" y="1983826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 dirty="0"/>
                <a:t>RESPONSABILIDAD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 dirty="0"/>
                <a:t>ETICA Y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 dirty="0"/>
                <a:t>PROFESIONAL</a:t>
              </a:r>
              <a:endParaRPr sz="1000" dirty="0"/>
            </a:p>
          </p:txBody>
        </p:sp>
        <p:sp>
          <p:nvSpPr>
            <p:cNvPr id="46" name="Google Shape;4783;p66">
              <a:extLst>
                <a:ext uri="{FF2B5EF4-FFF2-40B4-BE49-F238E27FC236}">
                  <a16:creationId xmlns:a16="http://schemas.microsoft.com/office/drawing/2014/main" xmlns="" id="{548BEAF3-6A0B-F242-BE9D-6580CF94BB53}"/>
                </a:ext>
              </a:extLst>
            </p:cNvPr>
            <p:cNvSpPr/>
            <p:nvPr/>
          </p:nvSpPr>
          <p:spPr>
            <a:xfrm flipH="1">
              <a:off x="659595" y="1983375"/>
              <a:ext cx="408862" cy="407494"/>
            </a:xfrm>
            <a:custGeom>
              <a:avLst/>
              <a:gdLst/>
              <a:ahLst/>
              <a:cxnLst/>
              <a:rect l="l" t="t" r="r" b="b"/>
              <a:pathLst>
                <a:path w="34086" h="33972" extrusionOk="0">
                  <a:moveTo>
                    <a:pt x="17043" y="1"/>
                  </a:moveTo>
                  <a:cubicBezTo>
                    <a:pt x="16887" y="1"/>
                    <a:pt x="16736" y="61"/>
                    <a:pt x="16624" y="172"/>
                  </a:cubicBezTo>
                  <a:lnTo>
                    <a:pt x="9932" y="6866"/>
                  </a:lnTo>
                  <a:cubicBezTo>
                    <a:pt x="9701" y="7099"/>
                    <a:pt x="9701" y="7475"/>
                    <a:pt x="9932" y="7709"/>
                  </a:cubicBezTo>
                  <a:lnTo>
                    <a:pt x="10003" y="7779"/>
                  </a:lnTo>
                  <a:cubicBezTo>
                    <a:pt x="10235" y="8009"/>
                    <a:pt x="10689" y="8223"/>
                    <a:pt x="11014" y="8254"/>
                  </a:cubicBezTo>
                  <a:cubicBezTo>
                    <a:pt x="11014" y="8254"/>
                    <a:pt x="11923" y="8345"/>
                    <a:pt x="12486" y="8907"/>
                  </a:cubicBezTo>
                  <a:cubicBezTo>
                    <a:pt x="13430" y="9883"/>
                    <a:pt x="13420" y="11436"/>
                    <a:pt x="12459" y="12397"/>
                  </a:cubicBezTo>
                  <a:cubicBezTo>
                    <a:pt x="11973" y="12885"/>
                    <a:pt x="11335" y="13129"/>
                    <a:pt x="10697" y="13129"/>
                  </a:cubicBezTo>
                  <a:cubicBezTo>
                    <a:pt x="10074" y="13129"/>
                    <a:pt x="9450" y="12896"/>
                    <a:pt x="8968" y="12430"/>
                  </a:cubicBezTo>
                  <a:cubicBezTo>
                    <a:pt x="8402" y="11864"/>
                    <a:pt x="8314" y="10958"/>
                    <a:pt x="8314" y="10958"/>
                  </a:cubicBezTo>
                  <a:cubicBezTo>
                    <a:pt x="8280" y="10633"/>
                    <a:pt x="8067" y="10178"/>
                    <a:pt x="7835" y="9948"/>
                  </a:cubicBezTo>
                  <a:lnTo>
                    <a:pt x="7765" y="9873"/>
                  </a:lnTo>
                  <a:cubicBezTo>
                    <a:pt x="7653" y="9763"/>
                    <a:pt x="7502" y="9701"/>
                    <a:pt x="7344" y="9699"/>
                  </a:cubicBezTo>
                  <a:cubicBezTo>
                    <a:pt x="7186" y="9699"/>
                    <a:pt x="7037" y="9763"/>
                    <a:pt x="6926" y="9873"/>
                  </a:cubicBezTo>
                  <a:lnTo>
                    <a:pt x="232" y="16566"/>
                  </a:lnTo>
                  <a:cubicBezTo>
                    <a:pt x="0" y="16800"/>
                    <a:pt x="0" y="17174"/>
                    <a:pt x="232" y="17406"/>
                  </a:cubicBezTo>
                  <a:lnTo>
                    <a:pt x="6170" y="23347"/>
                  </a:lnTo>
                  <a:lnTo>
                    <a:pt x="6167" y="23347"/>
                  </a:lnTo>
                  <a:lnTo>
                    <a:pt x="6929" y="24109"/>
                  </a:lnTo>
                  <a:cubicBezTo>
                    <a:pt x="7154" y="24343"/>
                    <a:pt x="7152" y="24712"/>
                    <a:pt x="6924" y="24942"/>
                  </a:cubicBezTo>
                  <a:lnTo>
                    <a:pt x="6805" y="25059"/>
                  </a:lnTo>
                  <a:cubicBezTo>
                    <a:pt x="6574" y="25290"/>
                    <a:pt x="6119" y="25508"/>
                    <a:pt x="5794" y="25537"/>
                  </a:cubicBezTo>
                  <a:cubicBezTo>
                    <a:pt x="5794" y="25537"/>
                    <a:pt x="4883" y="25625"/>
                    <a:pt x="4322" y="26188"/>
                  </a:cubicBezTo>
                  <a:cubicBezTo>
                    <a:pt x="3610" y="26900"/>
                    <a:pt x="3397" y="27971"/>
                    <a:pt x="3781" y="28903"/>
                  </a:cubicBezTo>
                  <a:cubicBezTo>
                    <a:pt x="4167" y="29833"/>
                    <a:pt x="5075" y="30441"/>
                    <a:pt x="6083" y="30441"/>
                  </a:cubicBezTo>
                  <a:cubicBezTo>
                    <a:pt x="6102" y="30441"/>
                    <a:pt x="6119" y="30436"/>
                    <a:pt x="6138" y="30436"/>
                  </a:cubicBezTo>
                  <a:cubicBezTo>
                    <a:pt x="6148" y="30436"/>
                    <a:pt x="6158" y="30437"/>
                    <a:pt x="6170" y="30437"/>
                  </a:cubicBezTo>
                  <a:cubicBezTo>
                    <a:pt x="6173" y="30437"/>
                    <a:pt x="6175" y="30437"/>
                    <a:pt x="6177" y="30437"/>
                  </a:cubicBezTo>
                  <a:cubicBezTo>
                    <a:pt x="6835" y="30437"/>
                    <a:pt x="7466" y="30175"/>
                    <a:pt x="7933" y="29710"/>
                  </a:cubicBezTo>
                  <a:cubicBezTo>
                    <a:pt x="8494" y="29145"/>
                    <a:pt x="8582" y="28239"/>
                    <a:pt x="8582" y="28239"/>
                  </a:cubicBezTo>
                  <a:cubicBezTo>
                    <a:pt x="8614" y="27911"/>
                    <a:pt x="8829" y="27456"/>
                    <a:pt x="9059" y="27225"/>
                  </a:cubicBezTo>
                  <a:lnTo>
                    <a:pt x="9129" y="27154"/>
                  </a:lnTo>
                  <a:cubicBezTo>
                    <a:pt x="9243" y="27043"/>
                    <a:pt x="9394" y="26981"/>
                    <a:pt x="9551" y="26981"/>
                  </a:cubicBezTo>
                  <a:cubicBezTo>
                    <a:pt x="9708" y="26981"/>
                    <a:pt x="9859" y="27043"/>
                    <a:pt x="9970" y="27154"/>
                  </a:cubicBezTo>
                  <a:lnTo>
                    <a:pt x="11033" y="28217"/>
                  </a:lnTo>
                  <a:lnTo>
                    <a:pt x="11033" y="28211"/>
                  </a:lnTo>
                  <a:lnTo>
                    <a:pt x="16621" y="33800"/>
                  </a:lnTo>
                  <a:cubicBezTo>
                    <a:pt x="16734" y="33909"/>
                    <a:pt x="16885" y="33971"/>
                    <a:pt x="17043" y="33971"/>
                  </a:cubicBezTo>
                  <a:cubicBezTo>
                    <a:pt x="17192" y="33970"/>
                    <a:pt x="17337" y="33913"/>
                    <a:pt x="17445" y="33810"/>
                  </a:cubicBezTo>
                  <a:cubicBezTo>
                    <a:pt x="17450" y="33805"/>
                    <a:pt x="17457" y="33803"/>
                    <a:pt x="17462" y="33800"/>
                  </a:cubicBezTo>
                  <a:lnTo>
                    <a:pt x="23088" y="28172"/>
                  </a:lnTo>
                  <a:lnTo>
                    <a:pt x="24154" y="27106"/>
                  </a:lnTo>
                  <a:cubicBezTo>
                    <a:pt x="24209" y="27053"/>
                    <a:pt x="24274" y="27010"/>
                    <a:pt x="24346" y="26981"/>
                  </a:cubicBezTo>
                  <a:cubicBezTo>
                    <a:pt x="24418" y="26951"/>
                    <a:pt x="24494" y="26937"/>
                    <a:pt x="24569" y="26937"/>
                  </a:cubicBezTo>
                  <a:cubicBezTo>
                    <a:pt x="24724" y="26937"/>
                    <a:pt x="24876" y="26998"/>
                    <a:pt x="24990" y="27113"/>
                  </a:cubicBezTo>
                  <a:lnTo>
                    <a:pt x="25063" y="27187"/>
                  </a:lnTo>
                  <a:cubicBezTo>
                    <a:pt x="25067" y="27190"/>
                    <a:pt x="25070" y="27195"/>
                    <a:pt x="25074" y="27199"/>
                  </a:cubicBezTo>
                  <a:cubicBezTo>
                    <a:pt x="25274" y="27444"/>
                    <a:pt x="25450" y="27834"/>
                    <a:pt x="25480" y="28124"/>
                  </a:cubicBezTo>
                  <a:cubicBezTo>
                    <a:pt x="25480" y="28124"/>
                    <a:pt x="25556" y="28865"/>
                    <a:pt x="25985" y="29423"/>
                  </a:cubicBezTo>
                  <a:cubicBezTo>
                    <a:pt x="26049" y="29516"/>
                    <a:pt x="26119" y="29603"/>
                    <a:pt x="26198" y="29684"/>
                  </a:cubicBezTo>
                  <a:cubicBezTo>
                    <a:pt x="26689" y="30182"/>
                    <a:pt x="27336" y="30431"/>
                    <a:pt x="27983" y="30431"/>
                  </a:cubicBezTo>
                  <a:cubicBezTo>
                    <a:pt x="28624" y="30431"/>
                    <a:pt x="29265" y="30187"/>
                    <a:pt x="29754" y="29698"/>
                  </a:cubicBezTo>
                  <a:cubicBezTo>
                    <a:pt x="30737" y="28716"/>
                    <a:pt x="30732" y="27120"/>
                    <a:pt x="29742" y="26143"/>
                  </a:cubicBezTo>
                  <a:cubicBezTo>
                    <a:pt x="29667" y="26069"/>
                    <a:pt x="29584" y="26001"/>
                    <a:pt x="29497" y="25941"/>
                  </a:cubicBezTo>
                  <a:cubicBezTo>
                    <a:pt x="28937" y="25500"/>
                    <a:pt x="28182" y="25421"/>
                    <a:pt x="28182" y="25421"/>
                  </a:cubicBezTo>
                  <a:cubicBezTo>
                    <a:pt x="27878" y="25392"/>
                    <a:pt x="27470" y="25203"/>
                    <a:pt x="27226" y="24990"/>
                  </a:cubicBezTo>
                  <a:lnTo>
                    <a:pt x="27168" y="24932"/>
                  </a:lnTo>
                  <a:cubicBezTo>
                    <a:pt x="26938" y="24703"/>
                    <a:pt x="26936" y="24331"/>
                    <a:pt x="27164" y="24099"/>
                  </a:cubicBezTo>
                  <a:lnTo>
                    <a:pt x="29146" y="22115"/>
                  </a:lnTo>
                  <a:lnTo>
                    <a:pt x="33856" y="17407"/>
                  </a:lnTo>
                  <a:cubicBezTo>
                    <a:pt x="33861" y="17402"/>
                    <a:pt x="33861" y="17397"/>
                    <a:pt x="33866" y="17392"/>
                  </a:cubicBezTo>
                  <a:cubicBezTo>
                    <a:pt x="34086" y="17160"/>
                    <a:pt x="34081" y="16795"/>
                    <a:pt x="33856" y="16566"/>
                  </a:cubicBezTo>
                  <a:lnTo>
                    <a:pt x="27162" y="9873"/>
                  </a:lnTo>
                  <a:cubicBezTo>
                    <a:pt x="27052" y="9764"/>
                    <a:pt x="26905" y="9701"/>
                    <a:pt x="26750" y="9701"/>
                  </a:cubicBezTo>
                  <a:cubicBezTo>
                    <a:pt x="26748" y="9701"/>
                    <a:pt x="26746" y="9701"/>
                    <a:pt x="26744" y="9701"/>
                  </a:cubicBezTo>
                  <a:cubicBezTo>
                    <a:pt x="26586" y="9701"/>
                    <a:pt x="26435" y="9763"/>
                    <a:pt x="26323" y="9873"/>
                  </a:cubicBezTo>
                  <a:lnTo>
                    <a:pt x="26249" y="9948"/>
                  </a:lnTo>
                  <a:cubicBezTo>
                    <a:pt x="26019" y="10178"/>
                    <a:pt x="25803" y="10635"/>
                    <a:pt x="25774" y="10961"/>
                  </a:cubicBezTo>
                  <a:cubicBezTo>
                    <a:pt x="25774" y="10961"/>
                    <a:pt x="25685" y="11869"/>
                    <a:pt x="25122" y="12434"/>
                  </a:cubicBezTo>
                  <a:cubicBezTo>
                    <a:pt x="24634" y="12928"/>
                    <a:pt x="23990" y="13175"/>
                    <a:pt x="23347" y="13175"/>
                  </a:cubicBezTo>
                  <a:cubicBezTo>
                    <a:pt x="22709" y="13175"/>
                    <a:pt x="22072" y="12932"/>
                    <a:pt x="21586" y="12446"/>
                  </a:cubicBezTo>
                  <a:cubicBezTo>
                    <a:pt x="20608" y="11467"/>
                    <a:pt x="20613" y="9881"/>
                    <a:pt x="21598" y="8910"/>
                  </a:cubicBezTo>
                  <a:cubicBezTo>
                    <a:pt x="22163" y="8347"/>
                    <a:pt x="23071" y="8258"/>
                    <a:pt x="23071" y="8258"/>
                  </a:cubicBezTo>
                  <a:cubicBezTo>
                    <a:pt x="23395" y="8227"/>
                    <a:pt x="23850" y="8014"/>
                    <a:pt x="24080" y="7782"/>
                  </a:cubicBezTo>
                  <a:lnTo>
                    <a:pt x="24159" y="7709"/>
                  </a:lnTo>
                  <a:cubicBezTo>
                    <a:pt x="24389" y="7475"/>
                    <a:pt x="24389" y="7099"/>
                    <a:pt x="24159" y="6866"/>
                  </a:cubicBezTo>
                  <a:lnTo>
                    <a:pt x="17465" y="172"/>
                  </a:lnTo>
                  <a:cubicBezTo>
                    <a:pt x="17352" y="63"/>
                    <a:pt x="17201" y="1"/>
                    <a:pt x="17043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50" dirty="0"/>
                <a:t>APRENDIZAJE A LO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50" dirty="0"/>
                <a:t>LARGO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50" dirty="0"/>
                <a:t>DE LA VIDA</a:t>
              </a:r>
              <a:endParaRPr sz="1050" dirty="0"/>
            </a:p>
          </p:txBody>
        </p:sp>
        <p:sp>
          <p:nvSpPr>
            <p:cNvPr id="47" name="Google Shape;4784;p66">
              <a:extLst>
                <a:ext uri="{FF2B5EF4-FFF2-40B4-BE49-F238E27FC236}">
                  <a16:creationId xmlns:a16="http://schemas.microsoft.com/office/drawing/2014/main" xmlns="" id="{88AB3929-C14F-7443-B41B-CD76E5114216}"/>
                </a:ext>
              </a:extLst>
            </p:cNvPr>
            <p:cNvSpPr/>
            <p:nvPr/>
          </p:nvSpPr>
          <p:spPr>
            <a:xfrm flipH="1">
              <a:off x="451107" y="2189486"/>
              <a:ext cx="411261" cy="409845"/>
            </a:xfrm>
            <a:custGeom>
              <a:avLst/>
              <a:gdLst/>
              <a:ahLst/>
              <a:cxnLst/>
              <a:rect l="l" t="t" r="r" b="b"/>
              <a:pathLst>
                <a:path w="34286" h="34168" extrusionOk="0">
                  <a:moveTo>
                    <a:pt x="17145" y="1"/>
                  </a:moveTo>
                  <a:cubicBezTo>
                    <a:pt x="16992" y="1"/>
                    <a:pt x="16839" y="59"/>
                    <a:pt x="16722" y="176"/>
                  </a:cubicBezTo>
                  <a:lnTo>
                    <a:pt x="16686" y="210"/>
                  </a:lnTo>
                  <a:cubicBezTo>
                    <a:pt x="16681" y="215"/>
                    <a:pt x="16681" y="220"/>
                    <a:pt x="16676" y="225"/>
                  </a:cubicBezTo>
                  <a:lnTo>
                    <a:pt x="11966" y="4935"/>
                  </a:lnTo>
                  <a:lnTo>
                    <a:pt x="9984" y="6917"/>
                  </a:lnTo>
                  <a:cubicBezTo>
                    <a:pt x="9756" y="7149"/>
                    <a:pt x="9758" y="7521"/>
                    <a:pt x="9988" y="7751"/>
                  </a:cubicBezTo>
                  <a:lnTo>
                    <a:pt x="10048" y="7810"/>
                  </a:lnTo>
                  <a:cubicBezTo>
                    <a:pt x="10290" y="8021"/>
                    <a:pt x="10698" y="8211"/>
                    <a:pt x="11002" y="8239"/>
                  </a:cubicBezTo>
                  <a:cubicBezTo>
                    <a:pt x="11002" y="8239"/>
                    <a:pt x="11759" y="8319"/>
                    <a:pt x="12317" y="8760"/>
                  </a:cubicBezTo>
                  <a:cubicBezTo>
                    <a:pt x="12404" y="8821"/>
                    <a:pt x="12487" y="8887"/>
                    <a:pt x="12562" y="8963"/>
                  </a:cubicBezTo>
                  <a:cubicBezTo>
                    <a:pt x="13552" y="9938"/>
                    <a:pt x="13559" y="11536"/>
                    <a:pt x="12576" y="12516"/>
                  </a:cubicBezTo>
                  <a:cubicBezTo>
                    <a:pt x="12086" y="13006"/>
                    <a:pt x="11445" y="13250"/>
                    <a:pt x="10804" y="13250"/>
                  </a:cubicBezTo>
                  <a:cubicBezTo>
                    <a:pt x="10156" y="13250"/>
                    <a:pt x="9509" y="13001"/>
                    <a:pt x="9018" y="12502"/>
                  </a:cubicBezTo>
                  <a:cubicBezTo>
                    <a:pt x="8939" y="12421"/>
                    <a:pt x="8869" y="12335"/>
                    <a:pt x="8807" y="12241"/>
                  </a:cubicBezTo>
                  <a:cubicBezTo>
                    <a:pt x="8376" y="11683"/>
                    <a:pt x="8300" y="10944"/>
                    <a:pt x="8300" y="10944"/>
                  </a:cubicBezTo>
                  <a:cubicBezTo>
                    <a:pt x="8271" y="10652"/>
                    <a:pt x="8094" y="10264"/>
                    <a:pt x="7894" y="10017"/>
                  </a:cubicBezTo>
                  <a:cubicBezTo>
                    <a:pt x="7890" y="10013"/>
                    <a:pt x="7887" y="10008"/>
                    <a:pt x="7883" y="10005"/>
                  </a:cubicBezTo>
                  <a:lnTo>
                    <a:pt x="7810" y="9933"/>
                  </a:lnTo>
                  <a:cubicBezTo>
                    <a:pt x="7697" y="9818"/>
                    <a:pt x="7544" y="9756"/>
                    <a:pt x="7388" y="9756"/>
                  </a:cubicBezTo>
                  <a:cubicBezTo>
                    <a:pt x="7313" y="9756"/>
                    <a:pt x="7238" y="9770"/>
                    <a:pt x="7166" y="9799"/>
                  </a:cubicBezTo>
                  <a:cubicBezTo>
                    <a:pt x="7096" y="9828"/>
                    <a:pt x="7029" y="9871"/>
                    <a:pt x="6974" y="9924"/>
                  </a:cubicBezTo>
                  <a:lnTo>
                    <a:pt x="5908" y="10990"/>
                  </a:lnTo>
                  <a:lnTo>
                    <a:pt x="282" y="16618"/>
                  </a:lnTo>
                  <a:cubicBezTo>
                    <a:pt x="277" y="16623"/>
                    <a:pt x="270" y="16624"/>
                    <a:pt x="265" y="16628"/>
                  </a:cubicBezTo>
                  <a:lnTo>
                    <a:pt x="236" y="16662"/>
                  </a:lnTo>
                  <a:cubicBezTo>
                    <a:pt x="0" y="16896"/>
                    <a:pt x="0" y="17275"/>
                    <a:pt x="236" y="17510"/>
                  </a:cubicBezTo>
                  <a:lnTo>
                    <a:pt x="6965" y="24238"/>
                  </a:lnTo>
                  <a:cubicBezTo>
                    <a:pt x="7082" y="24355"/>
                    <a:pt x="7235" y="24414"/>
                    <a:pt x="7388" y="24414"/>
                  </a:cubicBezTo>
                  <a:cubicBezTo>
                    <a:pt x="7541" y="24414"/>
                    <a:pt x="7695" y="24355"/>
                    <a:pt x="7811" y="24238"/>
                  </a:cubicBezTo>
                  <a:lnTo>
                    <a:pt x="7882" y="24168"/>
                  </a:lnTo>
                  <a:cubicBezTo>
                    <a:pt x="8115" y="23932"/>
                    <a:pt x="8330" y="23478"/>
                    <a:pt x="8364" y="23150"/>
                  </a:cubicBezTo>
                  <a:cubicBezTo>
                    <a:pt x="8364" y="23150"/>
                    <a:pt x="8450" y="22237"/>
                    <a:pt x="9016" y="21669"/>
                  </a:cubicBezTo>
                  <a:cubicBezTo>
                    <a:pt x="9506" y="21169"/>
                    <a:pt x="10154" y="20919"/>
                    <a:pt x="10803" y="20919"/>
                  </a:cubicBezTo>
                  <a:cubicBezTo>
                    <a:pt x="11444" y="20919"/>
                    <a:pt x="12085" y="21163"/>
                    <a:pt x="12574" y="21653"/>
                  </a:cubicBezTo>
                  <a:cubicBezTo>
                    <a:pt x="13559" y="22637"/>
                    <a:pt x="13552" y="24236"/>
                    <a:pt x="12559" y="25211"/>
                  </a:cubicBezTo>
                  <a:cubicBezTo>
                    <a:pt x="11994" y="25777"/>
                    <a:pt x="11081" y="25867"/>
                    <a:pt x="11081" y="25867"/>
                  </a:cubicBezTo>
                  <a:cubicBezTo>
                    <a:pt x="10753" y="25898"/>
                    <a:pt x="10295" y="26116"/>
                    <a:pt x="10063" y="26346"/>
                  </a:cubicBezTo>
                  <a:lnTo>
                    <a:pt x="9989" y="26419"/>
                  </a:lnTo>
                  <a:cubicBezTo>
                    <a:pt x="9758" y="26653"/>
                    <a:pt x="9758" y="27030"/>
                    <a:pt x="9989" y="27264"/>
                  </a:cubicBezTo>
                  <a:lnTo>
                    <a:pt x="16722" y="33995"/>
                  </a:lnTo>
                  <a:cubicBezTo>
                    <a:pt x="16839" y="34110"/>
                    <a:pt x="16991" y="34168"/>
                    <a:pt x="17144" y="34168"/>
                  </a:cubicBezTo>
                  <a:cubicBezTo>
                    <a:pt x="17296" y="34168"/>
                    <a:pt x="17448" y="34110"/>
                    <a:pt x="17565" y="33995"/>
                  </a:cubicBezTo>
                  <a:lnTo>
                    <a:pt x="24296" y="27264"/>
                  </a:lnTo>
                  <a:cubicBezTo>
                    <a:pt x="24414" y="27148"/>
                    <a:pt x="24567" y="27090"/>
                    <a:pt x="24720" y="27090"/>
                  </a:cubicBezTo>
                  <a:cubicBezTo>
                    <a:pt x="24873" y="27090"/>
                    <a:pt x="25027" y="27148"/>
                    <a:pt x="25144" y="27264"/>
                  </a:cubicBezTo>
                  <a:lnTo>
                    <a:pt x="25264" y="27384"/>
                  </a:lnTo>
                  <a:cubicBezTo>
                    <a:pt x="25496" y="27619"/>
                    <a:pt x="25712" y="28077"/>
                    <a:pt x="25743" y="28402"/>
                  </a:cubicBezTo>
                  <a:cubicBezTo>
                    <a:pt x="25743" y="28402"/>
                    <a:pt x="25832" y="29315"/>
                    <a:pt x="26399" y="29883"/>
                  </a:cubicBezTo>
                  <a:cubicBezTo>
                    <a:pt x="26888" y="30368"/>
                    <a:pt x="27526" y="30611"/>
                    <a:pt x="28165" y="30611"/>
                  </a:cubicBezTo>
                  <a:cubicBezTo>
                    <a:pt x="28806" y="30611"/>
                    <a:pt x="29447" y="30366"/>
                    <a:pt x="29936" y="29878"/>
                  </a:cubicBezTo>
                  <a:cubicBezTo>
                    <a:pt x="30913" y="28901"/>
                    <a:pt x="30914" y="27319"/>
                    <a:pt x="29943" y="26340"/>
                  </a:cubicBezTo>
                  <a:lnTo>
                    <a:pt x="29943" y="26340"/>
                  </a:lnTo>
                  <a:lnTo>
                    <a:pt x="29943" y="26344"/>
                  </a:lnTo>
                  <a:cubicBezTo>
                    <a:pt x="29373" y="25774"/>
                    <a:pt x="28460" y="25688"/>
                    <a:pt x="28460" y="25688"/>
                  </a:cubicBezTo>
                  <a:cubicBezTo>
                    <a:pt x="28132" y="25654"/>
                    <a:pt x="27677" y="25439"/>
                    <a:pt x="27442" y="25206"/>
                  </a:cubicBezTo>
                  <a:lnTo>
                    <a:pt x="27322" y="25084"/>
                  </a:lnTo>
                  <a:cubicBezTo>
                    <a:pt x="27092" y="24851"/>
                    <a:pt x="27092" y="24475"/>
                    <a:pt x="27322" y="24241"/>
                  </a:cubicBezTo>
                  <a:lnTo>
                    <a:pt x="34054" y="17508"/>
                  </a:lnTo>
                  <a:cubicBezTo>
                    <a:pt x="34285" y="17275"/>
                    <a:pt x="34285" y="16897"/>
                    <a:pt x="34054" y="16664"/>
                  </a:cubicBezTo>
                  <a:lnTo>
                    <a:pt x="27322" y="9933"/>
                  </a:lnTo>
                  <a:cubicBezTo>
                    <a:pt x="27090" y="9698"/>
                    <a:pt x="27090" y="9320"/>
                    <a:pt x="27322" y="9085"/>
                  </a:cubicBezTo>
                  <a:lnTo>
                    <a:pt x="27327" y="9081"/>
                  </a:lnTo>
                  <a:cubicBezTo>
                    <a:pt x="27559" y="8848"/>
                    <a:pt x="28017" y="8635"/>
                    <a:pt x="28345" y="8601"/>
                  </a:cubicBezTo>
                  <a:cubicBezTo>
                    <a:pt x="28345" y="8601"/>
                    <a:pt x="29258" y="8515"/>
                    <a:pt x="29825" y="7947"/>
                  </a:cubicBezTo>
                  <a:cubicBezTo>
                    <a:pt x="30817" y="6972"/>
                    <a:pt x="30823" y="5372"/>
                    <a:pt x="29840" y="4389"/>
                  </a:cubicBezTo>
                  <a:cubicBezTo>
                    <a:pt x="29350" y="3899"/>
                    <a:pt x="28709" y="3655"/>
                    <a:pt x="28068" y="3655"/>
                  </a:cubicBezTo>
                  <a:cubicBezTo>
                    <a:pt x="27420" y="3655"/>
                    <a:pt x="26771" y="3905"/>
                    <a:pt x="26280" y="4404"/>
                  </a:cubicBezTo>
                  <a:cubicBezTo>
                    <a:pt x="25716" y="4969"/>
                    <a:pt x="25628" y="5887"/>
                    <a:pt x="25628" y="5887"/>
                  </a:cubicBezTo>
                  <a:cubicBezTo>
                    <a:pt x="25596" y="6210"/>
                    <a:pt x="25381" y="6670"/>
                    <a:pt x="25146" y="6903"/>
                  </a:cubicBezTo>
                  <a:lnTo>
                    <a:pt x="25144" y="6907"/>
                  </a:lnTo>
                  <a:cubicBezTo>
                    <a:pt x="25027" y="7023"/>
                    <a:pt x="24873" y="7081"/>
                    <a:pt x="24720" y="7081"/>
                  </a:cubicBezTo>
                  <a:cubicBezTo>
                    <a:pt x="24567" y="7081"/>
                    <a:pt x="24414" y="7023"/>
                    <a:pt x="24296" y="6907"/>
                  </a:cubicBezTo>
                  <a:lnTo>
                    <a:pt x="17567" y="176"/>
                  </a:lnTo>
                  <a:cubicBezTo>
                    <a:pt x="17450" y="59"/>
                    <a:pt x="17297" y="1"/>
                    <a:pt x="17145" y="1"/>
                  </a:cubicBezTo>
                  <a:close/>
                </a:path>
              </a:pathLst>
            </a:custGeom>
            <a:solidFill>
              <a:srgbClr val="DBE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 dirty="0"/>
                <a:t>COMUNICACIÓN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 dirty="0"/>
                <a:t>EFECTIVA EN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 dirty="0"/>
                <a:t>ESPAÑOL E INGLÉS</a:t>
              </a:r>
              <a:endParaRPr sz="1000" dirty="0"/>
            </a:p>
          </p:txBody>
        </p:sp>
      </p:grpSp>
      <p:sp>
        <p:nvSpPr>
          <p:cNvPr id="14" name="Google Shape;235;p39">
            <a:extLst>
              <a:ext uri="{FF2B5EF4-FFF2-40B4-BE49-F238E27FC236}">
                <a16:creationId xmlns:a16="http://schemas.microsoft.com/office/drawing/2014/main" xmlns="" id="{C6A1B896-8A10-1447-BC74-E480BFBE5DBF}"/>
              </a:ext>
            </a:extLst>
          </p:cNvPr>
          <p:cNvSpPr txBox="1">
            <a:spLocks/>
          </p:cNvSpPr>
          <p:nvPr/>
        </p:nvSpPr>
        <p:spPr>
          <a:xfrm flipH="1">
            <a:off x="1344122" y="1290997"/>
            <a:ext cx="619812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" sz="2800" b="1" dirty="0"/>
              <a:t>01</a:t>
            </a:r>
          </a:p>
        </p:txBody>
      </p:sp>
      <p:sp>
        <p:nvSpPr>
          <p:cNvPr id="15" name="Google Shape;235;p39">
            <a:extLst>
              <a:ext uri="{FF2B5EF4-FFF2-40B4-BE49-F238E27FC236}">
                <a16:creationId xmlns:a16="http://schemas.microsoft.com/office/drawing/2014/main" xmlns="" id="{E1EEDB64-6682-1B41-AF94-802DC556AF07}"/>
              </a:ext>
            </a:extLst>
          </p:cNvPr>
          <p:cNvSpPr txBox="1">
            <a:spLocks/>
          </p:cNvSpPr>
          <p:nvPr/>
        </p:nvSpPr>
        <p:spPr>
          <a:xfrm flipH="1">
            <a:off x="2446945" y="2422870"/>
            <a:ext cx="619812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" sz="2800" b="1" dirty="0"/>
              <a:t>02</a:t>
            </a:r>
          </a:p>
        </p:txBody>
      </p:sp>
      <p:sp>
        <p:nvSpPr>
          <p:cNvPr id="16" name="Google Shape;235;p39">
            <a:extLst>
              <a:ext uri="{FF2B5EF4-FFF2-40B4-BE49-F238E27FC236}">
                <a16:creationId xmlns:a16="http://schemas.microsoft.com/office/drawing/2014/main" xmlns="" id="{584158F0-A16D-AB4A-8FA5-BCCF52190BB6}"/>
              </a:ext>
            </a:extLst>
          </p:cNvPr>
          <p:cNvSpPr txBox="1">
            <a:spLocks/>
          </p:cNvSpPr>
          <p:nvPr/>
        </p:nvSpPr>
        <p:spPr>
          <a:xfrm flipH="1">
            <a:off x="3673101" y="1359841"/>
            <a:ext cx="619812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" sz="2800" b="1" dirty="0"/>
              <a:t>03</a:t>
            </a:r>
          </a:p>
        </p:txBody>
      </p:sp>
      <p:sp>
        <p:nvSpPr>
          <p:cNvPr id="17" name="Google Shape;235;p39">
            <a:extLst>
              <a:ext uri="{FF2B5EF4-FFF2-40B4-BE49-F238E27FC236}">
                <a16:creationId xmlns:a16="http://schemas.microsoft.com/office/drawing/2014/main" xmlns="" id="{4314B25C-C008-5944-9EC6-5B4E36A44654}"/>
              </a:ext>
            </a:extLst>
          </p:cNvPr>
          <p:cNvSpPr txBox="1">
            <a:spLocks/>
          </p:cNvSpPr>
          <p:nvPr/>
        </p:nvSpPr>
        <p:spPr>
          <a:xfrm flipH="1">
            <a:off x="4859993" y="2422870"/>
            <a:ext cx="619812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" sz="2800" b="1" dirty="0"/>
              <a:t>04</a:t>
            </a:r>
          </a:p>
        </p:txBody>
      </p:sp>
      <p:sp>
        <p:nvSpPr>
          <p:cNvPr id="18" name="Google Shape;235;p39">
            <a:extLst>
              <a:ext uri="{FF2B5EF4-FFF2-40B4-BE49-F238E27FC236}">
                <a16:creationId xmlns:a16="http://schemas.microsoft.com/office/drawing/2014/main" xmlns="" id="{311B23B3-B9F0-3249-8DD6-6AB22B836394}"/>
              </a:ext>
            </a:extLst>
          </p:cNvPr>
          <p:cNvSpPr txBox="1">
            <a:spLocks/>
          </p:cNvSpPr>
          <p:nvPr/>
        </p:nvSpPr>
        <p:spPr>
          <a:xfrm flipH="1">
            <a:off x="6007845" y="1289376"/>
            <a:ext cx="619812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" sz="2800" b="1" dirty="0"/>
              <a:t>05</a:t>
            </a:r>
          </a:p>
        </p:txBody>
      </p:sp>
      <p:sp>
        <p:nvSpPr>
          <p:cNvPr id="19" name="Google Shape;235;p39">
            <a:extLst>
              <a:ext uri="{FF2B5EF4-FFF2-40B4-BE49-F238E27FC236}">
                <a16:creationId xmlns:a16="http://schemas.microsoft.com/office/drawing/2014/main" xmlns="" id="{0EBBAF86-8DC0-0D4F-A61B-00949F45F5ED}"/>
              </a:ext>
            </a:extLst>
          </p:cNvPr>
          <p:cNvSpPr txBox="1">
            <a:spLocks/>
          </p:cNvSpPr>
          <p:nvPr/>
        </p:nvSpPr>
        <p:spPr>
          <a:xfrm flipH="1">
            <a:off x="7098412" y="2392195"/>
            <a:ext cx="619812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" sz="2800" b="1" dirty="0"/>
              <a:t>06</a:t>
            </a:r>
          </a:p>
        </p:txBody>
      </p:sp>
      <p:sp>
        <p:nvSpPr>
          <p:cNvPr id="20" name="Google Shape;287;p42">
            <a:extLst>
              <a:ext uri="{FF2B5EF4-FFF2-40B4-BE49-F238E27FC236}">
                <a16:creationId xmlns:a16="http://schemas.microsoft.com/office/drawing/2014/main" xmlns="" id="{9210A1D3-3A73-A348-A783-B2756C33310B}"/>
              </a:ext>
            </a:extLst>
          </p:cNvPr>
          <p:cNvSpPr txBox="1">
            <a:spLocks/>
          </p:cNvSpPr>
          <p:nvPr/>
        </p:nvSpPr>
        <p:spPr>
          <a:xfrm>
            <a:off x="135359" y="145215"/>
            <a:ext cx="1874958" cy="6688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_tradnl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2016…</a:t>
            </a:r>
          </a:p>
        </p:txBody>
      </p:sp>
    </p:spTree>
    <p:extLst>
      <p:ext uri="{BB962C8B-B14F-4D97-AF65-F5344CB8AC3E}">
        <p14:creationId xmlns:p14="http://schemas.microsoft.com/office/powerpoint/2010/main" val="139673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2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/>
              <a:t>SENTANDO LAS BASES</a:t>
            </a:r>
          </a:p>
        </p:txBody>
      </p:sp>
      <p:grpSp>
        <p:nvGrpSpPr>
          <p:cNvPr id="493" name="Google Shape;493;p52"/>
          <p:cNvGrpSpPr/>
          <p:nvPr/>
        </p:nvGrpSpPr>
        <p:grpSpPr>
          <a:xfrm>
            <a:off x="947317" y="2349139"/>
            <a:ext cx="2201620" cy="1290901"/>
            <a:chOff x="348091" y="2341741"/>
            <a:chExt cx="2492494" cy="1442831"/>
          </a:xfrm>
        </p:grpSpPr>
        <p:sp>
          <p:nvSpPr>
            <p:cNvPr id="494" name="Google Shape;494;p52"/>
            <p:cNvSpPr/>
            <p:nvPr/>
          </p:nvSpPr>
          <p:spPr>
            <a:xfrm>
              <a:off x="348091" y="2898672"/>
              <a:ext cx="1257809" cy="8859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434343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dirty="0"/>
            </a:p>
          </p:txBody>
        </p:sp>
        <p:cxnSp>
          <p:nvCxnSpPr>
            <p:cNvPr id="495" name="Google Shape;495;p52"/>
            <p:cNvCxnSpPr/>
            <p:nvPr/>
          </p:nvCxnSpPr>
          <p:spPr>
            <a:xfrm>
              <a:off x="1143010" y="3361375"/>
              <a:ext cx="1695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52"/>
            <p:cNvCxnSpPr/>
            <p:nvPr/>
          </p:nvCxnSpPr>
          <p:spPr>
            <a:xfrm rot="10800000">
              <a:off x="2840585" y="2341741"/>
              <a:ext cx="0" cy="10230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7" name="Google Shape;497;p52"/>
          <p:cNvGrpSpPr/>
          <p:nvPr/>
        </p:nvGrpSpPr>
        <p:grpSpPr>
          <a:xfrm rot="10800000" flipH="1">
            <a:off x="2438848" y="1707494"/>
            <a:ext cx="2260938" cy="1304428"/>
            <a:chOff x="280936" y="2341741"/>
            <a:chExt cx="2559649" cy="1457950"/>
          </a:xfrm>
        </p:grpSpPr>
        <p:sp>
          <p:nvSpPr>
            <p:cNvPr id="498" name="Google Shape;498;p52"/>
            <p:cNvSpPr/>
            <p:nvPr/>
          </p:nvSpPr>
          <p:spPr>
            <a:xfrm>
              <a:off x="280936" y="2913791"/>
              <a:ext cx="1324964" cy="8859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434343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dirty="0"/>
            </a:p>
          </p:txBody>
        </p:sp>
        <p:cxnSp>
          <p:nvCxnSpPr>
            <p:cNvPr id="499" name="Google Shape;499;p52"/>
            <p:cNvCxnSpPr/>
            <p:nvPr/>
          </p:nvCxnSpPr>
          <p:spPr>
            <a:xfrm>
              <a:off x="1143010" y="3361375"/>
              <a:ext cx="1695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52"/>
            <p:cNvCxnSpPr/>
            <p:nvPr/>
          </p:nvCxnSpPr>
          <p:spPr>
            <a:xfrm rot="10800000">
              <a:off x="2840585" y="2341741"/>
              <a:ext cx="0" cy="10230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01" name="Google Shape;501;p52"/>
          <p:cNvGrpSpPr/>
          <p:nvPr/>
        </p:nvGrpSpPr>
        <p:grpSpPr>
          <a:xfrm>
            <a:off x="3715327" y="2349139"/>
            <a:ext cx="2499874" cy="1290901"/>
            <a:chOff x="10433" y="2341741"/>
            <a:chExt cx="2830152" cy="1442831"/>
          </a:xfrm>
        </p:grpSpPr>
        <p:sp>
          <p:nvSpPr>
            <p:cNvPr id="502" name="Google Shape;502;p52"/>
            <p:cNvSpPr/>
            <p:nvPr/>
          </p:nvSpPr>
          <p:spPr>
            <a:xfrm>
              <a:off x="10433" y="2898672"/>
              <a:ext cx="1428342" cy="8859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434343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dirty="0"/>
            </a:p>
          </p:txBody>
        </p:sp>
        <p:cxnSp>
          <p:nvCxnSpPr>
            <p:cNvPr id="503" name="Google Shape;503;p52"/>
            <p:cNvCxnSpPr/>
            <p:nvPr/>
          </p:nvCxnSpPr>
          <p:spPr>
            <a:xfrm>
              <a:off x="1143010" y="3361375"/>
              <a:ext cx="1695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52"/>
            <p:cNvCxnSpPr/>
            <p:nvPr/>
          </p:nvCxnSpPr>
          <p:spPr>
            <a:xfrm rot="10800000">
              <a:off x="2840585" y="2341741"/>
              <a:ext cx="0" cy="10230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05" name="Google Shape;505;p52"/>
          <p:cNvGrpSpPr/>
          <p:nvPr/>
        </p:nvGrpSpPr>
        <p:grpSpPr>
          <a:xfrm rot="10800000" flipH="1">
            <a:off x="5384804" y="1708488"/>
            <a:ext cx="2343402" cy="1304429"/>
            <a:chOff x="187577" y="2341741"/>
            <a:chExt cx="2653008" cy="1457951"/>
          </a:xfrm>
        </p:grpSpPr>
        <p:sp>
          <p:nvSpPr>
            <p:cNvPr id="506" name="Google Shape;506;p52"/>
            <p:cNvSpPr/>
            <p:nvPr/>
          </p:nvSpPr>
          <p:spPr>
            <a:xfrm>
              <a:off x="187577" y="2913792"/>
              <a:ext cx="1594244" cy="8859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434343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dirty="0"/>
            </a:p>
          </p:txBody>
        </p:sp>
        <p:cxnSp>
          <p:nvCxnSpPr>
            <p:cNvPr id="507" name="Google Shape;507;p52"/>
            <p:cNvCxnSpPr/>
            <p:nvPr/>
          </p:nvCxnSpPr>
          <p:spPr>
            <a:xfrm>
              <a:off x="1143010" y="3361375"/>
              <a:ext cx="1695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52"/>
            <p:cNvCxnSpPr/>
            <p:nvPr/>
          </p:nvCxnSpPr>
          <p:spPr>
            <a:xfrm rot="10800000">
              <a:off x="2840585" y="2341741"/>
              <a:ext cx="0" cy="10230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09" name="Google Shape;509;p52"/>
          <p:cNvSpPr/>
          <p:nvPr/>
        </p:nvSpPr>
        <p:spPr>
          <a:xfrm>
            <a:off x="6856800" y="2834242"/>
            <a:ext cx="1408196" cy="7989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_tradnl" dirty="0"/>
          </a:p>
        </p:txBody>
      </p:sp>
      <p:sp>
        <p:nvSpPr>
          <p:cNvPr id="510" name="Google Shape;510;p52"/>
          <p:cNvSpPr txBox="1"/>
          <p:nvPr/>
        </p:nvSpPr>
        <p:spPr>
          <a:xfrm>
            <a:off x="941629" y="3071131"/>
            <a:ext cx="1111023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b="1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II REFORMA CURRICULAR</a:t>
            </a:r>
          </a:p>
        </p:txBody>
      </p:sp>
      <p:sp>
        <p:nvSpPr>
          <p:cNvPr id="511" name="Google Shape;511;p52"/>
          <p:cNvSpPr txBox="1"/>
          <p:nvPr/>
        </p:nvSpPr>
        <p:spPr>
          <a:xfrm>
            <a:off x="793040" y="3689337"/>
            <a:ext cx="14082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dirty="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Consolidación de sistema de créditos</a:t>
            </a:r>
          </a:p>
        </p:txBody>
      </p:sp>
      <p:sp>
        <p:nvSpPr>
          <p:cNvPr id="512" name="Google Shape;512;p52"/>
          <p:cNvSpPr txBox="1"/>
          <p:nvPr/>
        </p:nvSpPr>
        <p:spPr>
          <a:xfrm>
            <a:off x="2449610" y="1914281"/>
            <a:ext cx="1170342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b="1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REDUCCIÓN DE TIEMPOS</a:t>
            </a:r>
          </a:p>
        </p:txBody>
      </p:sp>
      <p:sp>
        <p:nvSpPr>
          <p:cNvPr id="513" name="Google Shape;513;p52"/>
          <p:cNvSpPr txBox="1"/>
          <p:nvPr/>
        </p:nvSpPr>
        <p:spPr>
          <a:xfrm>
            <a:off x="5395567" y="1921056"/>
            <a:ext cx="1397429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b="1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MODELO EDUCATIVO</a:t>
            </a:r>
          </a:p>
        </p:txBody>
      </p:sp>
      <p:sp>
        <p:nvSpPr>
          <p:cNvPr id="514" name="Google Shape;514;p52"/>
          <p:cNvSpPr txBox="1"/>
          <p:nvPr/>
        </p:nvSpPr>
        <p:spPr>
          <a:xfrm>
            <a:off x="3695763" y="3071131"/>
            <a:ext cx="1331512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b="1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MODALIDADES DE ESTUDIOS</a:t>
            </a:r>
          </a:p>
        </p:txBody>
      </p:sp>
      <p:sp>
        <p:nvSpPr>
          <p:cNvPr id="515" name="Google Shape;515;p52"/>
          <p:cNvSpPr txBox="1"/>
          <p:nvPr/>
        </p:nvSpPr>
        <p:spPr>
          <a:xfrm>
            <a:off x="6907092" y="3141198"/>
            <a:ext cx="1289583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b="1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CARRERAS TECNOLÓGICAS</a:t>
            </a:r>
          </a:p>
        </p:txBody>
      </p:sp>
      <p:sp>
        <p:nvSpPr>
          <p:cNvPr id="516" name="Google Shape;516;p52"/>
          <p:cNvSpPr txBox="1"/>
          <p:nvPr/>
        </p:nvSpPr>
        <p:spPr>
          <a:xfrm>
            <a:off x="3715327" y="3673258"/>
            <a:ext cx="14082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dirty="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Avance leve en definiciones</a:t>
            </a:r>
          </a:p>
        </p:txBody>
      </p:sp>
      <p:sp>
        <p:nvSpPr>
          <p:cNvPr id="517" name="Google Shape;517;p52"/>
          <p:cNvSpPr txBox="1"/>
          <p:nvPr/>
        </p:nvSpPr>
        <p:spPr>
          <a:xfrm>
            <a:off x="6856800" y="3640040"/>
            <a:ext cx="14082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dirty="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Se retoma este nivel de formación</a:t>
            </a:r>
          </a:p>
        </p:txBody>
      </p:sp>
      <p:sp>
        <p:nvSpPr>
          <p:cNvPr id="518" name="Google Shape;518;p52"/>
          <p:cNvSpPr txBox="1"/>
          <p:nvPr/>
        </p:nvSpPr>
        <p:spPr>
          <a:xfrm>
            <a:off x="5395567" y="1366369"/>
            <a:ext cx="14082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dirty="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 nivel institucional</a:t>
            </a:r>
          </a:p>
        </p:txBody>
      </p:sp>
      <p:sp>
        <p:nvSpPr>
          <p:cNvPr id="519" name="Google Shape;519;p52"/>
          <p:cNvSpPr txBox="1"/>
          <p:nvPr/>
        </p:nvSpPr>
        <p:spPr>
          <a:xfrm>
            <a:off x="2385615" y="1024628"/>
            <a:ext cx="14040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dirty="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Carreras desde 4 años / postgrados desde 1 año</a:t>
            </a:r>
          </a:p>
        </p:txBody>
      </p:sp>
      <p:pic>
        <p:nvPicPr>
          <p:cNvPr id="31" name="Google Shape;15;p6">
            <a:extLst>
              <a:ext uri="{FF2B5EF4-FFF2-40B4-BE49-F238E27FC236}">
                <a16:creationId xmlns:a16="http://schemas.microsoft.com/office/drawing/2014/main" xmlns="" id="{489394E1-66DD-644A-B4F3-D850855333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ESPOL :: Académico en Línea">
            <a:extLst>
              <a:ext uri="{FF2B5EF4-FFF2-40B4-BE49-F238E27FC236}">
                <a16:creationId xmlns:a16="http://schemas.microsoft.com/office/drawing/2014/main" xmlns="" id="{368490EF-70A2-884A-AF5D-7D733E2B7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35" y="4494751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oogle Shape;924;p62">
            <a:extLst>
              <a:ext uri="{FF2B5EF4-FFF2-40B4-BE49-F238E27FC236}">
                <a16:creationId xmlns:a16="http://schemas.microsoft.com/office/drawing/2014/main" xmlns="" id="{E5620FD8-FEA4-8B42-A03A-FB2F4CEA5DEB}"/>
              </a:ext>
            </a:extLst>
          </p:cNvPr>
          <p:cNvGrpSpPr/>
          <p:nvPr/>
        </p:nvGrpSpPr>
        <p:grpSpPr>
          <a:xfrm>
            <a:off x="8701815" y="2108912"/>
            <a:ext cx="424904" cy="522834"/>
            <a:chOff x="4676550" y="2160575"/>
            <a:chExt cx="51400" cy="52500"/>
          </a:xfrm>
          <a:solidFill>
            <a:schemeClr val="tx1"/>
          </a:solidFill>
        </p:grpSpPr>
        <p:sp>
          <p:nvSpPr>
            <p:cNvPr id="35" name="Google Shape;925;p62">
              <a:extLst>
                <a:ext uri="{FF2B5EF4-FFF2-40B4-BE49-F238E27FC236}">
                  <a16:creationId xmlns:a16="http://schemas.microsoft.com/office/drawing/2014/main" xmlns="" id="{EE7C484A-001D-7F4C-80FF-D5246AE06CE2}"/>
                </a:ext>
              </a:extLst>
            </p:cNvPr>
            <p:cNvSpPr/>
            <p:nvPr/>
          </p:nvSpPr>
          <p:spPr>
            <a:xfrm>
              <a:off x="4676550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26;p62">
              <a:extLst>
                <a:ext uri="{FF2B5EF4-FFF2-40B4-BE49-F238E27FC236}">
                  <a16:creationId xmlns:a16="http://schemas.microsoft.com/office/drawing/2014/main" xmlns="" id="{AB79584C-D72F-4547-8980-F897142C366A}"/>
                </a:ext>
              </a:extLst>
            </p:cNvPr>
            <p:cNvSpPr/>
            <p:nvPr/>
          </p:nvSpPr>
          <p:spPr>
            <a:xfrm>
              <a:off x="4688275" y="2160575"/>
              <a:ext cx="27975" cy="52500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27;p62">
              <a:extLst>
                <a:ext uri="{FF2B5EF4-FFF2-40B4-BE49-F238E27FC236}">
                  <a16:creationId xmlns:a16="http://schemas.microsoft.com/office/drawing/2014/main" xmlns="" id="{2A10A95F-A062-2A44-A327-F778D90B2118}"/>
                </a:ext>
              </a:extLst>
            </p:cNvPr>
            <p:cNvSpPr/>
            <p:nvPr/>
          </p:nvSpPr>
          <p:spPr>
            <a:xfrm>
              <a:off x="4700175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287;p42">
            <a:extLst>
              <a:ext uri="{FF2B5EF4-FFF2-40B4-BE49-F238E27FC236}">
                <a16:creationId xmlns:a16="http://schemas.microsoft.com/office/drawing/2014/main" xmlns="" id="{BABBBA43-F6CB-0A44-A3BC-32E488F23E3A}"/>
              </a:ext>
            </a:extLst>
          </p:cNvPr>
          <p:cNvSpPr txBox="1">
            <a:spLocks/>
          </p:cNvSpPr>
          <p:nvPr/>
        </p:nvSpPr>
        <p:spPr>
          <a:xfrm>
            <a:off x="135359" y="145215"/>
            <a:ext cx="1874958" cy="6688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_tradnl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2019…</a:t>
            </a:r>
          </a:p>
        </p:txBody>
      </p:sp>
    </p:spTree>
    <p:extLst>
      <p:ext uri="{BB962C8B-B14F-4D97-AF65-F5344CB8AC3E}">
        <p14:creationId xmlns:p14="http://schemas.microsoft.com/office/powerpoint/2010/main" val="205910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2"/>
          <p:cNvSpPr txBox="1">
            <a:spLocks noGrp="1"/>
          </p:cNvSpPr>
          <p:nvPr>
            <p:ph type="ctrTitle"/>
          </p:nvPr>
        </p:nvSpPr>
        <p:spPr>
          <a:xfrm>
            <a:off x="1761651" y="303316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/>
              <a:t>CONSOLIDACIÓN DE UNA INNOVACIÓN EDUCATIVA</a:t>
            </a:r>
          </a:p>
        </p:txBody>
      </p:sp>
      <p:pic>
        <p:nvPicPr>
          <p:cNvPr id="31" name="Google Shape;15;p6">
            <a:extLst>
              <a:ext uri="{FF2B5EF4-FFF2-40B4-BE49-F238E27FC236}">
                <a16:creationId xmlns:a16="http://schemas.microsoft.com/office/drawing/2014/main" xmlns="" id="{489394E1-66DD-644A-B4F3-D850855333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ESPOL :: Académico en Línea">
            <a:extLst>
              <a:ext uri="{FF2B5EF4-FFF2-40B4-BE49-F238E27FC236}">
                <a16:creationId xmlns:a16="http://schemas.microsoft.com/office/drawing/2014/main" xmlns="" id="{368490EF-70A2-884A-AF5D-7D733E2B7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35" y="4494751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4689;p66">
            <a:extLst>
              <a:ext uri="{FF2B5EF4-FFF2-40B4-BE49-F238E27FC236}">
                <a16:creationId xmlns:a16="http://schemas.microsoft.com/office/drawing/2014/main" xmlns="" id="{869259FF-99C5-884F-8E43-2C3354D71D73}"/>
              </a:ext>
            </a:extLst>
          </p:cNvPr>
          <p:cNvGrpSpPr/>
          <p:nvPr/>
        </p:nvGrpSpPr>
        <p:grpSpPr>
          <a:xfrm>
            <a:off x="2530726" y="1199520"/>
            <a:ext cx="5381906" cy="3561075"/>
            <a:chOff x="325227" y="49372"/>
            <a:chExt cx="8287908" cy="6294781"/>
          </a:xfrm>
        </p:grpSpPr>
        <p:sp>
          <p:nvSpPr>
            <p:cNvPr id="15" name="Google Shape;4690;p66">
              <a:extLst>
                <a:ext uri="{FF2B5EF4-FFF2-40B4-BE49-F238E27FC236}">
                  <a16:creationId xmlns:a16="http://schemas.microsoft.com/office/drawing/2014/main" xmlns="" id="{CE6DA35C-A29C-AA41-8B83-6700F102A05E}"/>
                </a:ext>
              </a:extLst>
            </p:cNvPr>
            <p:cNvSpPr/>
            <p:nvPr/>
          </p:nvSpPr>
          <p:spPr>
            <a:xfrm>
              <a:off x="325227" y="49372"/>
              <a:ext cx="3198749" cy="2628626"/>
            </a:xfrm>
            <a:custGeom>
              <a:avLst/>
              <a:gdLst/>
              <a:ahLst/>
              <a:cxnLst/>
              <a:rect l="l" t="t" r="r" b="b"/>
              <a:pathLst>
                <a:path w="127950" h="105145" extrusionOk="0">
                  <a:moveTo>
                    <a:pt x="18697" y="0"/>
                  </a:moveTo>
                  <a:cubicBezTo>
                    <a:pt x="8371" y="0"/>
                    <a:pt x="1" y="8371"/>
                    <a:pt x="1" y="18697"/>
                  </a:cubicBezTo>
                  <a:lnTo>
                    <a:pt x="1" y="105145"/>
                  </a:lnTo>
                  <a:lnTo>
                    <a:pt x="36857" y="105145"/>
                  </a:lnTo>
                  <a:cubicBezTo>
                    <a:pt x="35719" y="102283"/>
                    <a:pt x="35385" y="99165"/>
                    <a:pt x="35897" y="96130"/>
                  </a:cubicBezTo>
                  <a:cubicBezTo>
                    <a:pt x="37137" y="88648"/>
                    <a:pt x="43398" y="82793"/>
                    <a:pt x="50957" y="82096"/>
                  </a:cubicBezTo>
                  <a:cubicBezTo>
                    <a:pt x="51501" y="82045"/>
                    <a:pt x="52041" y="82020"/>
                    <a:pt x="52575" y="82020"/>
                  </a:cubicBezTo>
                  <a:cubicBezTo>
                    <a:pt x="61906" y="82020"/>
                    <a:pt x="69475" y="89593"/>
                    <a:pt x="69475" y="98926"/>
                  </a:cubicBezTo>
                  <a:cubicBezTo>
                    <a:pt x="69475" y="101055"/>
                    <a:pt x="69070" y="103165"/>
                    <a:pt x="68283" y="105145"/>
                  </a:cubicBezTo>
                  <a:lnTo>
                    <a:pt x="105145" y="105145"/>
                  </a:lnTo>
                  <a:lnTo>
                    <a:pt x="105145" y="68419"/>
                  </a:lnTo>
                  <a:cubicBezTo>
                    <a:pt x="106958" y="69088"/>
                    <a:pt x="108908" y="69476"/>
                    <a:pt x="110955" y="69476"/>
                  </a:cubicBezTo>
                  <a:cubicBezTo>
                    <a:pt x="111990" y="69476"/>
                    <a:pt x="113050" y="69377"/>
                    <a:pt x="114130" y="69164"/>
                  </a:cubicBezTo>
                  <a:cubicBezTo>
                    <a:pt x="121952" y="67632"/>
                    <a:pt x="127801" y="60687"/>
                    <a:pt x="127866" y="52715"/>
                  </a:cubicBezTo>
                  <a:cubicBezTo>
                    <a:pt x="127950" y="43313"/>
                    <a:pt x="120348" y="35664"/>
                    <a:pt x="110964" y="35664"/>
                  </a:cubicBezTo>
                  <a:cubicBezTo>
                    <a:pt x="108979" y="35670"/>
                    <a:pt x="107005" y="36028"/>
                    <a:pt x="105145" y="36720"/>
                  </a:cubicBezTo>
                  <a:lnTo>
                    <a:pt x="105145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 dirty="0"/>
                <a:t>ACREDITACIÓN INTERNACIONAL DE CARRERAS</a:t>
              </a:r>
              <a:endParaRPr sz="1000" dirty="0"/>
            </a:p>
          </p:txBody>
        </p:sp>
        <p:sp>
          <p:nvSpPr>
            <p:cNvPr id="16" name="Google Shape;4691;p66">
              <a:extLst>
                <a:ext uri="{FF2B5EF4-FFF2-40B4-BE49-F238E27FC236}">
                  <a16:creationId xmlns:a16="http://schemas.microsoft.com/office/drawing/2014/main" xmlns="" id="{0D93A42E-F18E-9D40-AB56-69277AE375DE}"/>
                </a:ext>
              </a:extLst>
            </p:cNvPr>
            <p:cNvSpPr/>
            <p:nvPr/>
          </p:nvSpPr>
          <p:spPr>
            <a:xfrm>
              <a:off x="325227" y="2573252"/>
              <a:ext cx="2628625" cy="3196700"/>
            </a:xfrm>
            <a:custGeom>
              <a:avLst/>
              <a:gdLst/>
              <a:ahLst/>
              <a:cxnLst/>
              <a:rect l="l" t="t" r="r" b="b"/>
              <a:pathLst>
                <a:path w="105145" h="127868" extrusionOk="0">
                  <a:moveTo>
                    <a:pt x="52573" y="1"/>
                  </a:moveTo>
                  <a:cubicBezTo>
                    <a:pt x="43236" y="1"/>
                    <a:pt x="35664" y="7567"/>
                    <a:pt x="35664" y="16910"/>
                  </a:cubicBezTo>
                  <a:cubicBezTo>
                    <a:pt x="35670" y="18895"/>
                    <a:pt x="36028" y="20862"/>
                    <a:pt x="36720" y="22722"/>
                  </a:cubicBezTo>
                  <a:lnTo>
                    <a:pt x="0" y="22722"/>
                  </a:lnTo>
                  <a:lnTo>
                    <a:pt x="0" y="110011"/>
                  </a:lnTo>
                  <a:cubicBezTo>
                    <a:pt x="0" y="119872"/>
                    <a:pt x="7995" y="127867"/>
                    <a:pt x="17862" y="127867"/>
                  </a:cubicBezTo>
                  <a:lnTo>
                    <a:pt x="105145" y="127867"/>
                  </a:lnTo>
                  <a:lnTo>
                    <a:pt x="105145" y="91010"/>
                  </a:lnTo>
                  <a:cubicBezTo>
                    <a:pt x="103158" y="91801"/>
                    <a:pt x="101044" y="92206"/>
                    <a:pt x="98916" y="92206"/>
                  </a:cubicBezTo>
                  <a:cubicBezTo>
                    <a:pt x="98350" y="92206"/>
                    <a:pt x="97782" y="92177"/>
                    <a:pt x="97215" y="92119"/>
                  </a:cubicBezTo>
                  <a:cubicBezTo>
                    <a:pt x="88869" y="91267"/>
                    <a:pt x="82269" y="84184"/>
                    <a:pt x="82024" y="75802"/>
                  </a:cubicBezTo>
                  <a:cubicBezTo>
                    <a:pt x="81744" y="66233"/>
                    <a:pt x="89417" y="58393"/>
                    <a:pt x="98920" y="58393"/>
                  </a:cubicBezTo>
                  <a:cubicBezTo>
                    <a:pt x="101055" y="58393"/>
                    <a:pt x="103159" y="58792"/>
                    <a:pt x="105139" y="59585"/>
                  </a:cubicBezTo>
                  <a:lnTo>
                    <a:pt x="105139" y="22728"/>
                  </a:lnTo>
                  <a:lnTo>
                    <a:pt x="68419" y="22728"/>
                  </a:lnTo>
                  <a:cubicBezTo>
                    <a:pt x="69427" y="19992"/>
                    <a:pt x="69796" y="16951"/>
                    <a:pt x="69164" y="13738"/>
                  </a:cubicBezTo>
                  <a:cubicBezTo>
                    <a:pt x="67632" y="5922"/>
                    <a:pt x="60686" y="73"/>
                    <a:pt x="52715" y="2"/>
                  </a:cubicBezTo>
                  <a:cubicBezTo>
                    <a:pt x="52668" y="1"/>
                    <a:pt x="52620" y="1"/>
                    <a:pt x="52573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 dirty="0"/>
                <a:t>CULTURA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 dirty="0"/>
                <a:t>DE CALIDAD</a:t>
              </a:r>
              <a:endParaRPr sz="1000" dirty="0"/>
            </a:p>
          </p:txBody>
        </p:sp>
        <p:sp>
          <p:nvSpPr>
            <p:cNvPr id="17" name="Google Shape;4692;p66">
              <a:extLst>
                <a:ext uri="{FF2B5EF4-FFF2-40B4-BE49-F238E27FC236}">
                  <a16:creationId xmlns:a16="http://schemas.microsoft.com/office/drawing/2014/main" xmlns="" id="{7B8B94FC-D8C1-444A-B027-4ECB4D240530}"/>
                </a:ext>
              </a:extLst>
            </p:cNvPr>
            <p:cNvSpPr/>
            <p:nvPr/>
          </p:nvSpPr>
          <p:spPr>
            <a:xfrm>
              <a:off x="3523976" y="60600"/>
              <a:ext cx="2628651" cy="3196826"/>
            </a:xfrm>
            <a:custGeom>
              <a:avLst/>
              <a:gdLst/>
              <a:ahLst/>
              <a:cxnLst/>
              <a:rect l="l" t="t" r="r" b="b"/>
              <a:pathLst>
                <a:path w="105146" h="127873" extrusionOk="0">
                  <a:moveTo>
                    <a:pt x="1" y="1"/>
                  </a:moveTo>
                  <a:lnTo>
                    <a:pt x="1" y="36857"/>
                  </a:lnTo>
                  <a:cubicBezTo>
                    <a:pt x="1988" y="36066"/>
                    <a:pt x="4101" y="35662"/>
                    <a:pt x="6229" y="35662"/>
                  </a:cubicBezTo>
                  <a:cubicBezTo>
                    <a:pt x="6796" y="35662"/>
                    <a:pt x="7364" y="35691"/>
                    <a:pt x="7930" y="35748"/>
                  </a:cubicBezTo>
                  <a:cubicBezTo>
                    <a:pt x="16277" y="36595"/>
                    <a:pt x="22877" y="43684"/>
                    <a:pt x="23121" y="52066"/>
                  </a:cubicBezTo>
                  <a:cubicBezTo>
                    <a:pt x="23396" y="61635"/>
                    <a:pt x="15722" y="69481"/>
                    <a:pt x="6219" y="69481"/>
                  </a:cubicBezTo>
                  <a:cubicBezTo>
                    <a:pt x="4091" y="69475"/>
                    <a:pt x="1980" y="69076"/>
                    <a:pt x="1" y="68289"/>
                  </a:cubicBezTo>
                  <a:lnTo>
                    <a:pt x="1" y="105145"/>
                  </a:lnTo>
                  <a:lnTo>
                    <a:pt x="36720" y="105145"/>
                  </a:lnTo>
                  <a:cubicBezTo>
                    <a:pt x="35719" y="107882"/>
                    <a:pt x="35343" y="110916"/>
                    <a:pt x="35975" y="114130"/>
                  </a:cubicBezTo>
                  <a:cubicBezTo>
                    <a:pt x="37513" y="121952"/>
                    <a:pt x="44459" y="127801"/>
                    <a:pt x="52424" y="127872"/>
                  </a:cubicBezTo>
                  <a:cubicBezTo>
                    <a:pt x="52472" y="127873"/>
                    <a:pt x="52519" y="127873"/>
                    <a:pt x="52567" y="127873"/>
                  </a:cubicBezTo>
                  <a:cubicBezTo>
                    <a:pt x="61909" y="127873"/>
                    <a:pt x="69481" y="120301"/>
                    <a:pt x="69481" y="110964"/>
                  </a:cubicBezTo>
                  <a:cubicBezTo>
                    <a:pt x="69475" y="108979"/>
                    <a:pt x="69118" y="107005"/>
                    <a:pt x="68426" y="105145"/>
                  </a:cubicBezTo>
                  <a:lnTo>
                    <a:pt x="105145" y="105145"/>
                  </a:lnTo>
                  <a:lnTo>
                    <a:pt x="105145" y="16354"/>
                  </a:lnTo>
                  <a:cubicBezTo>
                    <a:pt x="105140" y="7328"/>
                    <a:pt x="97818" y="1"/>
                    <a:pt x="8878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 dirty="0"/>
                <a:t>RUTAS DE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 dirty="0"/>
                <a:t>FORMACIÓN Y MEDICIÓN EN RAI</a:t>
              </a:r>
              <a:endParaRPr sz="1000" dirty="0"/>
            </a:p>
          </p:txBody>
        </p:sp>
        <p:sp>
          <p:nvSpPr>
            <p:cNvPr id="18" name="Google Shape;4693;p66">
              <a:extLst>
                <a:ext uri="{FF2B5EF4-FFF2-40B4-BE49-F238E27FC236}">
                  <a16:creationId xmlns:a16="http://schemas.microsoft.com/office/drawing/2014/main" xmlns="" id="{D77CBE18-A961-394C-815B-CEB601391A65}"/>
                </a:ext>
              </a:extLst>
            </p:cNvPr>
            <p:cNvSpPr/>
            <p:nvPr/>
          </p:nvSpPr>
          <p:spPr>
            <a:xfrm rot="19571608">
              <a:off x="5414535" y="3715652"/>
              <a:ext cx="3198600" cy="2628501"/>
            </a:xfrm>
            <a:custGeom>
              <a:avLst/>
              <a:gdLst/>
              <a:ahLst/>
              <a:cxnLst/>
              <a:rect l="l" t="t" r="r" b="b"/>
              <a:pathLst>
                <a:path w="127944" h="105140" extrusionOk="0">
                  <a:moveTo>
                    <a:pt x="22805" y="0"/>
                  </a:moveTo>
                  <a:lnTo>
                    <a:pt x="22805" y="36720"/>
                  </a:lnTo>
                  <a:cubicBezTo>
                    <a:pt x="20992" y="36051"/>
                    <a:pt x="19042" y="35663"/>
                    <a:pt x="16995" y="35663"/>
                  </a:cubicBezTo>
                  <a:cubicBezTo>
                    <a:pt x="15960" y="35663"/>
                    <a:pt x="14900" y="35762"/>
                    <a:pt x="13820" y="35975"/>
                  </a:cubicBezTo>
                  <a:cubicBezTo>
                    <a:pt x="5998" y="37513"/>
                    <a:pt x="150" y="44453"/>
                    <a:pt x="78" y="52424"/>
                  </a:cubicBezTo>
                  <a:cubicBezTo>
                    <a:pt x="1" y="61826"/>
                    <a:pt x="7602" y="69481"/>
                    <a:pt x="16986" y="69481"/>
                  </a:cubicBezTo>
                  <a:cubicBezTo>
                    <a:pt x="18971" y="69475"/>
                    <a:pt x="20945" y="69117"/>
                    <a:pt x="22805" y="68420"/>
                  </a:cubicBezTo>
                  <a:lnTo>
                    <a:pt x="22805" y="105139"/>
                  </a:lnTo>
                  <a:lnTo>
                    <a:pt x="108943" y="105139"/>
                  </a:lnTo>
                  <a:cubicBezTo>
                    <a:pt x="119436" y="105139"/>
                    <a:pt x="127944" y="96631"/>
                    <a:pt x="127944" y="86138"/>
                  </a:cubicBezTo>
                  <a:lnTo>
                    <a:pt x="127944" y="0"/>
                  </a:lnTo>
                  <a:lnTo>
                    <a:pt x="91087" y="0"/>
                  </a:lnTo>
                  <a:cubicBezTo>
                    <a:pt x="92088" y="2510"/>
                    <a:pt x="92470" y="5235"/>
                    <a:pt x="92196" y="7924"/>
                  </a:cubicBezTo>
                  <a:cubicBezTo>
                    <a:pt x="91343" y="16271"/>
                    <a:pt x="84260" y="22870"/>
                    <a:pt x="75878" y="23115"/>
                  </a:cubicBezTo>
                  <a:cubicBezTo>
                    <a:pt x="75708" y="23120"/>
                    <a:pt x="75539" y="23122"/>
                    <a:pt x="75370" y="23122"/>
                  </a:cubicBezTo>
                  <a:cubicBezTo>
                    <a:pt x="66033" y="23122"/>
                    <a:pt x="58469" y="15553"/>
                    <a:pt x="58469" y="6219"/>
                  </a:cubicBezTo>
                  <a:cubicBezTo>
                    <a:pt x="58469" y="4084"/>
                    <a:pt x="58869" y="1980"/>
                    <a:pt x="59662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 dirty="0"/>
                <a:t>VIRTUALIZACIÓN DE LA EDUCACIÓN</a:t>
              </a:r>
              <a:endParaRPr sz="1000" dirty="0"/>
            </a:p>
          </p:txBody>
        </p:sp>
      </p:grpSp>
      <p:sp>
        <p:nvSpPr>
          <p:cNvPr id="11" name="Google Shape;287;p42">
            <a:extLst>
              <a:ext uri="{FF2B5EF4-FFF2-40B4-BE49-F238E27FC236}">
                <a16:creationId xmlns:a16="http://schemas.microsoft.com/office/drawing/2014/main" xmlns="" id="{6438A49E-96B0-604D-9B83-983EAB625273}"/>
              </a:ext>
            </a:extLst>
          </p:cNvPr>
          <p:cNvSpPr txBox="1">
            <a:spLocks/>
          </p:cNvSpPr>
          <p:nvPr/>
        </p:nvSpPr>
        <p:spPr>
          <a:xfrm>
            <a:off x="135359" y="145215"/>
            <a:ext cx="1874958" cy="6688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_tradnl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2019…</a:t>
            </a:r>
          </a:p>
        </p:txBody>
      </p:sp>
    </p:spTree>
    <p:extLst>
      <p:ext uri="{BB962C8B-B14F-4D97-AF65-F5344CB8AC3E}">
        <p14:creationId xmlns:p14="http://schemas.microsoft.com/office/powerpoint/2010/main" val="113992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ESPOL :: Académico en Línea">
            <a:extLst>
              <a:ext uri="{FF2B5EF4-FFF2-40B4-BE49-F238E27FC236}">
                <a16:creationId xmlns:a16="http://schemas.microsoft.com/office/drawing/2014/main" xmlns="" id="{368490EF-70A2-884A-AF5D-7D733E2B7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35" y="4494751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ronavirus: ¿qué le hace el covid-19 a tu cuerpo? - BBC News Mundo">
            <a:extLst>
              <a:ext uri="{FF2B5EF4-FFF2-40B4-BE49-F238E27FC236}">
                <a16:creationId xmlns:a16="http://schemas.microsoft.com/office/drawing/2014/main" xmlns="" id="{F6385067-211D-4F4D-9F12-67C5DFC88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2" r="14820"/>
          <a:stretch/>
        </p:blipFill>
        <p:spPr bwMode="auto">
          <a:xfrm>
            <a:off x="-1" y="0"/>
            <a:ext cx="551870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94;p45">
            <a:extLst>
              <a:ext uri="{FF2B5EF4-FFF2-40B4-BE49-F238E27FC236}">
                <a16:creationId xmlns:a16="http://schemas.microsoft.com/office/drawing/2014/main" xmlns="" id="{BA86731B-10AE-A240-B889-74F09A6162F9}"/>
              </a:ext>
            </a:extLst>
          </p:cNvPr>
          <p:cNvSpPr txBox="1">
            <a:spLocks/>
          </p:cNvSpPr>
          <p:nvPr/>
        </p:nvSpPr>
        <p:spPr>
          <a:xfrm>
            <a:off x="5518706" y="1427374"/>
            <a:ext cx="3625294" cy="66554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xo 2"/>
              <a:buNone/>
              <a:defRPr sz="2400" b="1" i="0" u="none" strike="noStrike" cap="none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r>
              <a:rPr lang="es-ES_tradnl" sz="5400" dirty="0"/>
              <a:t>COVID-19!</a:t>
            </a:r>
          </a:p>
        </p:txBody>
      </p:sp>
      <p:pic>
        <p:nvPicPr>
          <p:cNvPr id="31" name="Google Shape;15;p6">
            <a:extLst>
              <a:ext uri="{FF2B5EF4-FFF2-40B4-BE49-F238E27FC236}">
                <a16:creationId xmlns:a16="http://schemas.microsoft.com/office/drawing/2014/main" xmlns="" id="{489394E1-66DD-644A-B4F3-D850855333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86060" r="66462"/>
          <a:stretch/>
        </p:blipFill>
        <p:spPr>
          <a:xfrm>
            <a:off x="-1" y="4421434"/>
            <a:ext cx="3066756" cy="7170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92;p52">
            <a:extLst>
              <a:ext uri="{FF2B5EF4-FFF2-40B4-BE49-F238E27FC236}">
                <a16:creationId xmlns:a16="http://schemas.microsoft.com/office/drawing/2014/main" xmlns="" id="{04819290-8517-A347-8A59-41DF0FEB9C58}"/>
              </a:ext>
            </a:extLst>
          </p:cNvPr>
          <p:cNvSpPr txBox="1">
            <a:spLocks/>
          </p:cNvSpPr>
          <p:nvPr/>
        </p:nvSpPr>
        <p:spPr>
          <a:xfrm>
            <a:off x="5518706" y="2537460"/>
            <a:ext cx="3625294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xo 2"/>
              <a:buNone/>
              <a:defRPr sz="2400" b="1" i="0" u="none" strike="noStrike" cap="none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s-ES_tradnl" sz="1800" b="0" dirty="0"/>
              <a:t>A partir de marzo 2020, dos temas se vuelven prioridad: la continuidad y la </a:t>
            </a:r>
            <a:r>
              <a:rPr lang="es-ES_tradnl" sz="1800" u="sng" dirty="0"/>
              <a:t>proyección</a:t>
            </a:r>
            <a:r>
              <a:rPr lang="es-ES_tradnl" sz="1800" b="0" dirty="0"/>
              <a:t> hacia el futuro</a:t>
            </a:r>
          </a:p>
        </p:txBody>
      </p:sp>
    </p:spTree>
    <p:extLst>
      <p:ext uri="{BB962C8B-B14F-4D97-AF65-F5344CB8AC3E}">
        <p14:creationId xmlns:p14="http://schemas.microsoft.com/office/powerpoint/2010/main" val="935938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6"/>
          <p:cNvSpPr/>
          <p:nvPr/>
        </p:nvSpPr>
        <p:spPr>
          <a:xfrm rot="-5400000" flipH="1">
            <a:off x="5399608" y="1821475"/>
            <a:ext cx="1975500" cy="2628900"/>
          </a:xfrm>
          <a:prstGeom prst="snip1Rect">
            <a:avLst>
              <a:gd name="adj" fmla="val 16667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_tradnl" dirty="0"/>
          </a:p>
        </p:txBody>
      </p:sp>
      <p:cxnSp>
        <p:nvCxnSpPr>
          <p:cNvPr id="412" name="Google Shape;412;p46"/>
          <p:cNvCxnSpPr/>
          <p:nvPr/>
        </p:nvCxnSpPr>
        <p:spPr>
          <a:xfrm rot="10800000">
            <a:off x="6682358" y="2949500"/>
            <a:ext cx="2589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3" name="Google Shape;413;p46"/>
          <p:cNvSpPr/>
          <p:nvPr/>
        </p:nvSpPr>
        <p:spPr>
          <a:xfrm rot="5400000">
            <a:off x="1630873" y="1168827"/>
            <a:ext cx="2233354" cy="2631000"/>
          </a:xfrm>
          <a:prstGeom prst="snip1Rect">
            <a:avLst>
              <a:gd name="adj" fmla="val 16667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_tradnl" dirty="0"/>
          </a:p>
        </p:txBody>
      </p:sp>
      <p:cxnSp>
        <p:nvCxnSpPr>
          <p:cNvPr id="414" name="Google Shape;414;p46"/>
          <p:cNvCxnSpPr/>
          <p:nvPr/>
        </p:nvCxnSpPr>
        <p:spPr>
          <a:xfrm rot="10800000">
            <a:off x="-21400" y="2148175"/>
            <a:ext cx="24411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5" name="Google Shape;415;p46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/>
              <a:t>PROYECCIÓN POSPANDEMIA</a:t>
            </a:r>
          </a:p>
        </p:txBody>
      </p:sp>
      <p:sp>
        <p:nvSpPr>
          <p:cNvPr id="416" name="Google Shape;416;p46"/>
          <p:cNvSpPr txBox="1">
            <a:spLocks noGrp="1"/>
          </p:cNvSpPr>
          <p:nvPr>
            <p:ph type="ctrTitle" idx="2"/>
          </p:nvPr>
        </p:nvSpPr>
        <p:spPr>
          <a:xfrm>
            <a:off x="1696230" y="2930520"/>
            <a:ext cx="24411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s-ES_tradnl" sz="1600" dirty="0">
                <a:solidFill>
                  <a:schemeClr val="lt1"/>
                </a:solidFill>
              </a:rPr>
              <a:t>ESTRATEGIA  </a:t>
            </a:r>
            <a:br>
              <a:rPr lang="es-ES_tradnl" sz="1600" dirty="0">
                <a:solidFill>
                  <a:schemeClr val="lt1"/>
                </a:solidFill>
              </a:rPr>
            </a:br>
            <a:r>
              <a:rPr lang="es-ES_tradnl" sz="1600" dirty="0">
                <a:solidFill>
                  <a:schemeClr val="lt1"/>
                </a:solidFill>
              </a:rPr>
              <a:t>E-LEARNING POSPANDEMIA + AULAS HÍBRIDAS</a:t>
            </a:r>
            <a:endParaRPr lang="es-ES_tradnl" sz="1600" dirty="0"/>
          </a:p>
        </p:txBody>
      </p:sp>
      <p:sp>
        <p:nvSpPr>
          <p:cNvPr id="417" name="Google Shape;417;p46"/>
          <p:cNvSpPr txBox="1">
            <a:spLocks noGrp="1"/>
          </p:cNvSpPr>
          <p:nvPr>
            <p:ph type="subTitle" idx="1"/>
          </p:nvPr>
        </p:nvSpPr>
        <p:spPr>
          <a:xfrm>
            <a:off x="1696230" y="1533184"/>
            <a:ext cx="193851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s-ES_tradnl" sz="1400" dirty="0">
                <a:solidFill>
                  <a:schemeClr val="lt1"/>
                </a:solidFill>
              </a:rPr>
              <a:t>De la virtualidad emergente al aprendizaje DIGITAL</a:t>
            </a:r>
            <a:endParaRPr lang="es-ES_tradnl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_tradnl" sz="1400" dirty="0"/>
          </a:p>
        </p:txBody>
      </p:sp>
      <p:sp>
        <p:nvSpPr>
          <p:cNvPr id="418" name="Google Shape;418;p46"/>
          <p:cNvSpPr txBox="1">
            <a:spLocks noGrp="1"/>
          </p:cNvSpPr>
          <p:nvPr>
            <p:ph type="ctrTitle" idx="3"/>
          </p:nvPr>
        </p:nvSpPr>
        <p:spPr>
          <a:xfrm>
            <a:off x="5633751" y="3601010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s-ES_tradnl" sz="1600" dirty="0">
                <a:solidFill>
                  <a:schemeClr val="lt1"/>
                </a:solidFill>
              </a:rPr>
              <a:t>REDEFINICIÓN DEL MODELO EDUCATIVO</a:t>
            </a:r>
            <a:endParaRPr lang="es-ES_tradnl" sz="1600" dirty="0"/>
          </a:p>
        </p:txBody>
      </p:sp>
      <p:sp>
        <p:nvSpPr>
          <p:cNvPr id="419" name="Google Shape;419;p46"/>
          <p:cNvSpPr txBox="1">
            <a:spLocks noGrp="1"/>
          </p:cNvSpPr>
          <p:nvPr>
            <p:ph type="subTitle" idx="4"/>
          </p:nvPr>
        </p:nvSpPr>
        <p:spPr>
          <a:xfrm>
            <a:off x="5256958" y="2417196"/>
            <a:ext cx="21573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s-ES_tradnl" sz="1400" dirty="0">
                <a:solidFill>
                  <a:schemeClr val="lt1"/>
                </a:solidFill>
              </a:rPr>
              <a:t>Incluyendo el desarrollo de espacios y ambientes de aprendizaje</a:t>
            </a:r>
            <a:endParaRPr lang="es-ES_tradnl" sz="1400" dirty="0"/>
          </a:p>
        </p:txBody>
      </p:sp>
      <p:pic>
        <p:nvPicPr>
          <p:cNvPr id="12" name="Google Shape;15;p6">
            <a:extLst>
              <a:ext uri="{FF2B5EF4-FFF2-40B4-BE49-F238E27FC236}">
                <a16:creationId xmlns:a16="http://schemas.microsoft.com/office/drawing/2014/main" xmlns="" id="{FF9E8FAF-DC88-C947-B2DC-C16F3BB055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ESPOL :: Académico en Línea">
            <a:extLst>
              <a:ext uri="{FF2B5EF4-FFF2-40B4-BE49-F238E27FC236}">
                <a16:creationId xmlns:a16="http://schemas.microsoft.com/office/drawing/2014/main" xmlns="" id="{E19EC972-E859-5048-B8C3-60D24818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35" y="4494751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1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4"/>
          <p:cNvSpPr txBox="1">
            <a:spLocks noGrp="1"/>
          </p:cNvSpPr>
          <p:nvPr>
            <p:ph type="ctrTitle"/>
          </p:nvPr>
        </p:nvSpPr>
        <p:spPr>
          <a:xfrm flipH="1">
            <a:off x="2754543" y="1347038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APRENDIZAJE DIGITAL</a:t>
            </a:r>
            <a:endParaRPr dirty="0"/>
          </a:p>
        </p:txBody>
      </p:sp>
      <p:sp>
        <p:nvSpPr>
          <p:cNvPr id="345" name="Google Shape;345;p44"/>
          <p:cNvSpPr txBox="1">
            <a:spLocks noGrp="1"/>
          </p:cNvSpPr>
          <p:nvPr>
            <p:ph type="subTitle" idx="1"/>
          </p:nvPr>
        </p:nvSpPr>
        <p:spPr>
          <a:xfrm>
            <a:off x="3725343" y="2742989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ESTRATEGIA E-LEARNING PARA LA ESPOL DEL FUTURO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6" name="Google Shape;346;p44"/>
          <p:cNvSpPr txBox="1">
            <a:spLocks noGrp="1"/>
          </p:cNvSpPr>
          <p:nvPr>
            <p:ph type="title" idx="2"/>
          </p:nvPr>
        </p:nvSpPr>
        <p:spPr>
          <a:xfrm flipH="1">
            <a:off x="4970943" y="1035213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cxnSp>
        <p:nvCxnSpPr>
          <p:cNvPr id="347" name="Google Shape;347;p44"/>
          <p:cNvCxnSpPr/>
          <p:nvPr/>
        </p:nvCxnSpPr>
        <p:spPr>
          <a:xfrm>
            <a:off x="7626825" y="2744700"/>
            <a:ext cx="15606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Google Shape;15;p6">
            <a:extLst>
              <a:ext uri="{FF2B5EF4-FFF2-40B4-BE49-F238E27FC236}">
                <a16:creationId xmlns:a16="http://schemas.microsoft.com/office/drawing/2014/main" xmlns="" id="{EB330B2D-5006-8049-9FC0-A5B6537B2D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ESPOL :: Académico en Línea">
            <a:extLst>
              <a:ext uri="{FF2B5EF4-FFF2-40B4-BE49-F238E27FC236}">
                <a16:creationId xmlns:a16="http://schemas.microsoft.com/office/drawing/2014/main" xmlns="" id="{A35DDFBA-B686-AC4D-BCA0-979B24F9F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18" y="4412903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2"/>
          <p:cNvSpPr txBox="1">
            <a:spLocks noGrp="1"/>
          </p:cNvSpPr>
          <p:nvPr>
            <p:ph type="ctrTitle"/>
          </p:nvPr>
        </p:nvSpPr>
        <p:spPr>
          <a:xfrm>
            <a:off x="1955961" y="326176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/>
              <a:t>ESTRATEGIA E-LEARNING</a:t>
            </a:r>
          </a:p>
        </p:txBody>
      </p:sp>
      <p:pic>
        <p:nvPicPr>
          <p:cNvPr id="31" name="Google Shape;15;p6">
            <a:extLst>
              <a:ext uri="{FF2B5EF4-FFF2-40B4-BE49-F238E27FC236}">
                <a16:creationId xmlns:a16="http://schemas.microsoft.com/office/drawing/2014/main" xmlns="" id="{489394E1-66DD-644A-B4F3-D850855333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ESPOL :: Académico en Línea">
            <a:extLst>
              <a:ext uri="{FF2B5EF4-FFF2-40B4-BE49-F238E27FC236}">
                <a16:creationId xmlns:a16="http://schemas.microsoft.com/office/drawing/2014/main" xmlns="" id="{368490EF-70A2-884A-AF5D-7D733E2B7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35" y="4494751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oogle Shape;6006;p43">
            <a:extLst>
              <a:ext uri="{FF2B5EF4-FFF2-40B4-BE49-F238E27FC236}">
                <a16:creationId xmlns:a16="http://schemas.microsoft.com/office/drawing/2014/main" xmlns="" id="{275DB9B3-A4EA-DF46-9983-6E3520B1C93D}"/>
              </a:ext>
            </a:extLst>
          </p:cNvPr>
          <p:cNvGrpSpPr/>
          <p:nvPr/>
        </p:nvGrpSpPr>
        <p:grpSpPr>
          <a:xfrm rot="17245419">
            <a:off x="1332261" y="946082"/>
            <a:ext cx="568190" cy="568190"/>
            <a:chOff x="1332186" y="1224300"/>
            <a:chExt cx="568190" cy="568190"/>
          </a:xfrm>
          <a:solidFill>
            <a:schemeClr val="bg2"/>
          </a:solidFill>
        </p:grpSpPr>
        <p:sp>
          <p:nvSpPr>
            <p:cNvPr id="7" name="Google Shape;6007;p43">
              <a:extLst>
                <a:ext uri="{FF2B5EF4-FFF2-40B4-BE49-F238E27FC236}">
                  <a16:creationId xmlns:a16="http://schemas.microsoft.com/office/drawing/2014/main" xmlns="" id="{F05EE51D-DEAF-0344-9A82-FFB19B50DB8F}"/>
                </a:ext>
              </a:extLst>
            </p:cNvPr>
            <p:cNvSpPr/>
            <p:nvPr/>
          </p:nvSpPr>
          <p:spPr>
            <a:xfrm>
              <a:off x="1332186" y="1224300"/>
              <a:ext cx="568190" cy="568190"/>
            </a:xfrm>
            <a:custGeom>
              <a:avLst/>
              <a:gdLst/>
              <a:ahLst/>
              <a:cxnLst/>
              <a:rect l="l" t="t" r="r" b="b"/>
              <a:pathLst>
                <a:path w="2839" h="2839" extrusionOk="0">
                  <a:moveTo>
                    <a:pt x="1419" y="0"/>
                  </a:moveTo>
                  <a:cubicBezTo>
                    <a:pt x="635" y="0"/>
                    <a:pt x="1" y="637"/>
                    <a:pt x="1" y="1418"/>
                  </a:cubicBezTo>
                  <a:cubicBezTo>
                    <a:pt x="1" y="2202"/>
                    <a:pt x="635" y="2838"/>
                    <a:pt x="1419" y="2838"/>
                  </a:cubicBezTo>
                  <a:cubicBezTo>
                    <a:pt x="2203" y="2838"/>
                    <a:pt x="2839" y="2202"/>
                    <a:pt x="2839" y="1418"/>
                  </a:cubicBezTo>
                  <a:cubicBezTo>
                    <a:pt x="2839" y="637"/>
                    <a:pt x="2203" y="0"/>
                    <a:pt x="1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/>
            </a:p>
          </p:txBody>
        </p:sp>
        <p:sp>
          <p:nvSpPr>
            <p:cNvPr id="8" name="Google Shape;6008;p43">
              <a:extLst>
                <a:ext uri="{FF2B5EF4-FFF2-40B4-BE49-F238E27FC236}">
                  <a16:creationId xmlns:a16="http://schemas.microsoft.com/office/drawing/2014/main" xmlns="" id="{CE1BA3AA-C146-BA43-80EC-801D5AE01952}"/>
                </a:ext>
              </a:extLst>
            </p:cNvPr>
            <p:cNvSpPr/>
            <p:nvPr/>
          </p:nvSpPr>
          <p:spPr>
            <a:xfrm>
              <a:off x="1540530" y="1289044"/>
              <a:ext cx="204741" cy="438701"/>
            </a:xfrm>
            <a:custGeom>
              <a:avLst/>
              <a:gdLst/>
              <a:ahLst/>
              <a:cxnLst/>
              <a:rect l="l" t="t" r="r" b="b"/>
              <a:pathLst>
                <a:path w="1023" h="2192" extrusionOk="0">
                  <a:moveTo>
                    <a:pt x="33" y="1"/>
                  </a:moveTo>
                  <a:lnTo>
                    <a:pt x="1" y="1804"/>
                  </a:lnTo>
                  <a:lnTo>
                    <a:pt x="328" y="1509"/>
                  </a:lnTo>
                  <a:lnTo>
                    <a:pt x="525" y="2192"/>
                  </a:lnTo>
                  <a:lnTo>
                    <a:pt x="787" y="2117"/>
                  </a:lnTo>
                  <a:lnTo>
                    <a:pt x="590" y="1434"/>
                  </a:lnTo>
                  <a:lnTo>
                    <a:pt x="1022" y="1509"/>
                  </a:lnTo>
                  <a:lnTo>
                    <a:pt x="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/>
            </a:p>
          </p:txBody>
        </p:sp>
      </p:grpSp>
      <p:sp>
        <p:nvSpPr>
          <p:cNvPr id="9" name="Google Shape;6009;p43">
            <a:extLst>
              <a:ext uri="{FF2B5EF4-FFF2-40B4-BE49-F238E27FC236}">
                <a16:creationId xmlns:a16="http://schemas.microsoft.com/office/drawing/2014/main" xmlns="" id="{B60409EB-8F42-1740-965C-C8B38CA5EAAB}"/>
              </a:ext>
            </a:extLst>
          </p:cNvPr>
          <p:cNvSpPr txBox="1"/>
          <p:nvPr/>
        </p:nvSpPr>
        <p:spPr>
          <a:xfrm>
            <a:off x="767732" y="1550082"/>
            <a:ext cx="16698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700" dirty="0">
                <a:solidFill>
                  <a:schemeClr val="bg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ANTES</a:t>
            </a:r>
          </a:p>
        </p:txBody>
      </p:sp>
      <p:sp>
        <p:nvSpPr>
          <p:cNvPr id="10" name="Google Shape;6010;p43">
            <a:extLst>
              <a:ext uri="{FF2B5EF4-FFF2-40B4-BE49-F238E27FC236}">
                <a16:creationId xmlns:a16="http://schemas.microsoft.com/office/drawing/2014/main" xmlns="" id="{99C07BB5-EC96-7C44-AF27-F3DC3501EE1F}"/>
              </a:ext>
            </a:extLst>
          </p:cNvPr>
          <p:cNvSpPr txBox="1"/>
          <p:nvPr/>
        </p:nvSpPr>
        <p:spPr>
          <a:xfrm>
            <a:off x="533355" y="2043751"/>
            <a:ext cx="2198698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dirty="0">
                <a:latin typeface="Roboto"/>
                <a:ea typeface="Roboto"/>
                <a:cs typeface="Roboto"/>
                <a:sym typeface="Roboto"/>
              </a:rPr>
              <a:t>100% carreras presenciales, solo 5 maestrías semipresenciales</a:t>
            </a:r>
            <a:endParaRPr lang="es-ES_tradnl" sz="1200" dirty="0">
              <a:latin typeface="Roboto"/>
              <a:ea typeface="Roboto"/>
              <a:cs typeface="Roboto"/>
            </a:endParaRPr>
          </a:p>
        </p:txBody>
      </p:sp>
      <p:sp>
        <p:nvSpPr>
          <p:cNvPr id="11" name="Google Shape;6011;p43">
            <a:extLst>
              <a:ext uri="{FF2B5EF4-FFF2-40B4-BE49-F238E27FC236}">
                <a16:creationId xmlns:a16="http://schemas.microsoft.com/office/drawing/2014/main" xmlns="" id="{9C19FEB2-7504-9F4B-BC5A-DE3D28A4C7B3}"/>
              </a:ext>
            </a:extLst>
          </p:cNvPr>
          <p:cNvSpPr txBox="1"/>
          <p:nvPr/>
        </p:nvSpPr>
        <p:spPr>
          <a:xfrm>
            <a:off x="3748826" y="1550082"/>
            <a:ext cx="16608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700" dirty="0">
                <a:solidFill>
                  <a:schemeClr val="bg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DURANTE</a:t>
            </a:r>
          </a:p>
        </p:txBody>
      </p:sp>
      <p:sp>
        <p:nvSpPr>
          <p:cNvPr id="12" name="Google Shape;6012;p43">
            <a:extLst>
              <a:ext uri="{FF2B5EF4-FFF2-40B4-BE49-F238E27FC236}">
                <a16:creationId xmlns:a16="http://schemas.microsoft.com/office/drawing/2014/main" xmlns="" id="{E3A845DF-1B8B-AD49-847C-13318A8555E0}"/>
              </a:ext>
            </a:extLst>
          </p:cNvPr>
          <p:cNvSpPr txBox="1"/>
          <p:nvPr/>
        </p:nvSpPr>
        <p:spPr>
          <a:xfrm>
            <a:off x="3543300" y="2032600"/>
            <a:ext cx="1976121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dirty="0">
                <a:latin typeface="Roboto"/>
                <a:ea typeface="Roboto"/>
                <a:cs typeface="Roboto"/>
                <a:sym typeface="Roboto"/>
              </a:rPr>
              <a:t>100% carreras y programas en modalidad virtual emergente (híbrida)</a:t>
            </a:r>
          </a:p>
        </p:txBody>
      </p:sp>
      <p:sp>
        <p:nvSpPr>
          <p:cNvPr id="13" name="Google Shape;6013;p43">
            <a:extLst>
              <a:ext uri="{FF2B5EF4-FFF2-40B4-BE49-F238E27FC236}">
                <a16:creationId xmlns:a16="http://schemas.microsoft.com/office/drawing/2014/main" xmlns="" id="{781D9951-6E3A-624F-80EB-92E4679A151C}"/>
              </a:ext>
            </a:extLst>
          </p:cNvPr>
          <p:cNvSpPr txBox="1"/>
          <p:nvPr/>
        </p:nvSpPr>
        <p:spPr>
          <a:xfrm>
            <a:off x="6701750" y="1550082"/>
            <a:ext cx="16608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700" dirty="0">
                <a:solidFill>
                  <a:schemeClr val="bg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DESPUÉS</a:t>
            </a:r>
          </a:p>
        </p:txBody>
      </p:sp>
      <p:sp>
        <p:nvSpPr>
          <p:cNvPr id="14" name="Google Shape;6014;p43">
            <a:extLst>
              <a:ext uri="{FF2B5EF4-FFF2-40B4-BE49-F238E27FC236}">
                <a16:creationId xmlns:a16="http://schemas.microsoft.com/office/drawing/2014/main" xmlns="" id="{168FF04A-EB5D-B24E-8359-93933444C318}"/>
              </a:ext>
            </a:extLst>
          </p:cNvPr>
          <p:cNvSpPr txBox="1"/>
          <p:nvPr/>
        </p:nvSpPr>
        <p:spPr>
          <a:xfrm>
            <a:off x="5851933" y="2007826"/>
            <a:ext cx="3295695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s-ES_tradnl" sz="1200" dirty="0">
                <a:latin typeface="Roboto"/>
                <a:ea typeface="Roboto"/>
                <a:cs typeface="Roboto"/>
                <a:sym typeface="Roboto"/>
              </a:rPr>
              <a:t>14 maestrías en e-</a:t>
            </a:r>
            <a:r>
              <a:rPr lang="es-ES_tradnl" sz="1200" dirty="0" err="1">
                <a:latin typeface="Roboto"/>
                <a:ea typeface="Roboto"/>
                <a:cs typeface="Roboto"/>
                <a:sym typeface="Roboto"/>
              </a:rPr>
              <a:t>learning</a:t>
            </a:r>
            <a:r>
              <a:rPr lang="es-ES_tradnl" sz="1200" dirty="0">
                <a:latin typeface="Roboto"/>
                <a:ea typeface="Roboto"/>
                <a:cs typeface="Roboto"/>
                <a:sym typeface="Roboto"/>
              </a:rPr>
              <a:t> y </a:t>
            </a:r>
          </a:p>
          <a:p>
            <a:pPr algn="ctr"/>
            <a:r>
              <a:rPr lang="es-ES_tradnl" sz="1200" dirty="0">
                <a:latin typeface="Roboto"/>
                <a:ea typeface="Roboto"/>
                <a:cs typeface="Roboto"/>
                <a:sym typeface="Roboto"/>
              </a:rPr>
              <a:t>restantes con &lt;25% de e-</a:t>
            </a:r>
            <a:r>
              <a:rPr lang="es-ES_tradnl" sz="1200" dirty="0" err="1">
                <a:latin typeface="Roboto"/>
                <a:ea typeface="Roboto"/>
                <a:cs typeface="Roboto"/>
                <a:sym typeface="Roboto"/>
              </a:rPr>
              <a:t>learning</a:t>
            </a:r>
            <a:endParaRPr lang="es-ES_tradnl" sz="12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dirty="0">
                <a:latin typeface="Roboto"/>
                <a:ea typeface="Roboto"/>
                <a:cs typeface="Roboto"/>
                <a:sym typeface="Roboto"/>
              </a:rPr>
              <a:t>100% carreras presenciales con &lt;25%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dirty="0">
                <a:latin typeface="Roboto"/>
                <a:ea typeface="Roboto"/>
                <a:cs typeface="Roboto"/>
                <a:sym typeface="Roboto"/>
              </a:rPr>
              <a:t>e-</a:t>
            </a:r>
            <a:r>
              <a:rPr lang="es-ES_tradnl" sz="1200" dirty="0" err="1">
                <a:latin typeface="Roboto"/>
                <a:ea typeface="Roboto"/>
                <a:cs typeface="Roboto"/>
                <a:sym typeface="Roboto"/>
              </a:rPr>
              <a:t>learning</a:t>
            </a:r>
            <a:endParaRPr lang="es-ES_tradnl" sz="1200" dirty="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" name="Google Shape;6017;p43">
            <a:extLst>
              <a:ext uri="{FF2B5EF4-FFF2-40B4-BE49-F238E27FC236}">
                <a16:creationId xmlns:a16="http://schemas.microsoft.com/office/drawing/2014/main" xmlns="" id="{AB14A59D-64FF-9E45-86D9-BC333B0C0BDE}"/>
              </a:ext>
            </a:extLst>
          </p:cNvPr>
          <p:cNvCxnSpPr/>
          <p:nvPr/>
        </p:nvCxnSpPr>
        <p:spPr>
          <a:xfrm>
            <a:off x="1288150" y="2909210"/>
            <a:ext cx="6564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6019;p43">
            <a:extLst>
              <a:ext uri="{FF2B5EF4-FFF2-40B4-BE49-F238E27FC236}">
                <a16:creationId xmlns:a16="http://schemas.microsoft.com/office/drawing/2014/main" xmlns="" id="{7F175A54-A76A-2F46-ACA5-2F21FD310113}"/>
              </a:ext>
            </a:extLst>
          </p:cNvPr>
          <p:cNvCxnSpPr/>
          <p:nvPr/>
        </p:nvCxnSpPr>
        <p:spPr>
          <a:xfrm>
            <a:off x="4260345" y="2909210"/>
            <a:ext cx="6564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6020;p43">
            <a:extLst>
              <a:ext uri="{FF2B5EF4-FFF2-40B4-BE49-F238E27FC236}">
                <a16:creationId xmlns:a16="http://schemas.microsoft.com/office/drawing/2014/main" xmlns="" id="{CD78749B-849E-804A-9586-EC6DCCE2E6B3}"/>
              </a:ext>
            </a:extLst>
          </p:cNvPr>
          <p:cNvCxnSpPr/>
          <p:nvPr/>
        </p:nvCxnSpPr>
        <p:spPr>
          <a:xfrm>
            <a:off x="7203713" y="2968781"/>
            <a:ext cx="656400" cy="0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6022;p43">
            <a:extLst>
              <a:ext uri="{FF2B5EF4-FFF2-40B4-BE49-F238E27FC236}">
                <a16:creationId xmlns:a16="http://schemas.microsoft.com/office/drawing/2014/main" xmlns="" id="{3AFB7D23-4582-1F4A-A85A-D253E16E98E3}"/>
              </a:ext>
            </a:extLst>
          </p:cNvPr>
          <p:cNvCxnSpPr>
            <a:cxnSpLocks/>
          </p:cNvCxnSpPr>
          <p:nvPr/>
        </p:nvCxnSpPr>
        <p:spPr>
          <a:xfrm>
            <a:off x="4588670" y="2909210"/>
            <a:ext cx="8097" cy="636965"/>
          </a:xfrm>
          <a:prstGeom prst="straightConnector1">
            <a:avLst/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6024;p43">
            <a:extLst>
              <a:ext uri="{FF2B5EF4-FFF2-40B4-BE49-F238E27FC236}">
                <a16:creationId xmlns:a16="http://schemas.microsoft.com/office/drawing/2014/main" xmlns="" id="{BE70B44B-4F7F-2B4F-BF3C-5194C6FF131B}"/>
              </a:ext>
            </a:extLst>
          </p:cNvPr>
          <p:cNvCxnSpPr/>
          <p:nvPr/>
        </p:nvCxnSpPr>
        <p:spPr>
          <a:xfrm>
            <a:off x="1612982" y="2909206"/>
            <a:ext cx="1649100" cy="1441200"/>
          </a:xfrm>
          <a:prstGeom prst="bentConnector3">
            <a:avLst>
              <a:gd name="adj1" fmla="val -152"/>
            </a:avLst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0" name="Google Shape;6006;p43">
            <a:extLst>
              <a:ext uri="{FF2B5EF4-FFF2-40B4-BE49-F238E27FC236}">
                <a16:creationId xmlns:a16="http://schemas.microsoft.com/office/drawing/2014/main" xmlns="" id="{0B246D5E-82DB-E44B-96FE-0FD699AC03B0}"/>
              </a:ext>
            </a:extLst>
          </p:cNvPr>
          <p:cNvGrpSpPr/>
          <p:nvPr/>
        </p:nvGrpSpPr>
        <p:grpSpPr>
          <a:xfrm rot="983039">
            <a:off x="4279953" y="933238"/>
            <a:ext cx="568190" cy="568190"/>
            <a:chOff x="1332186" y="1224300"/>
            <a:chExt cx="568190" cy="568190"/>
          </a:xfrm>
          <a:solidFill>
            <a:schemeClr val="bg2"/>
          </a:solidFill>
        </p:grpSpPr>
        <p:sp>
          <p:nvSpPr>
            <p:cNvPr id="21" name="Google Shape;6007;p43">
              <a:extLst>
                <a:ext uri="{FF2B5EF4-FFF2-40B4-BE49-F238E27FC236}">
                  <a16:creationId xmlns:a16="http://schemas.microsoft.com/office/drawing/2014/main" xmlns="" id="{4A95332F-1339-1644-B7A5-8748DBBFBF9A}"/>
                </a:ext>
              </a:extLst>
            </p:cNvPr>
            <p:cNvSpPr/>
            <p:nvPr/>
          </p:nvSpPr>
          <p:spPr>
            <a:xfrm>
              <a:off x="1332186" y="1224300"/>
              <a:ext cx="568190" cy="568190"/>
            </a:xfrm>
            <a:custGeom>
              <a:avLst/>
              <a:gdLst/>
              <a:ahLst/>
              <a:cxnLst/>
              <a:rect l="l" t="t" r="r" b="b"/>
              <a:pathLst>
                <a:path w="2839" h="2839" extrusionOk="0">
                  <a:moveTo>
                    <a:pt x="1419" y="0"/>
                  </a:moveTo>
                  <a:cubicBezTo>
                    <a:pt x="635" y="0"/>
                    <a:pt x="1" y="637"/>
                    <a:pt x="1" y="1418"/>
                  </a:cubicBezTo>
                  <a:cubicBezTo>
                    <a:pt x="1" y="2202"/>
                    <a:pt x="635" y="2838"/>
                    <a:pt x="1419" y="2838"/>
                  </a:cubicBezTo>
                  <a:cubicBezTo>
                    <a:pt x="2203" y="2838"/>
                    <a:pt x="2839" y="2202"/>
                    <a:pt x="2839" y="1418"/>
                  </a:cubicBezTo>
                  <a:cubicBezTo>
                    <a:pt x="2839" y="637"/>
                    <a:pt x="2203" y="0"/>
                    <a:pt x="1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/>
            </a:p>
          </p:txBody>
        </p:sp>
        <p:sp>
          <p:nvSpPr>
            <p:cNvPr id="22" name="Google Shape;6008;p43">
              <a:extLst>
                <a:ext uri="{FF2B5EF4-FFF2-40B4-BE49-F238E27FC236}">
                  <a16:creationId xmlns:a16="http://schemas.microsoft.com/office/drawing/2014/main" xmlns="" id="{D85605BA-6A50-8E47-A5E2-6E46459CDF7D}"/>
                </a:ext>
              </a:extLst>
            </p:cNvPr>
            <p:cNvSpPr/>
            <p:nvPr/>
          </p:nvSpPr>
          <p:spPr>
            <a:xfrm>
              <a:off x="1540530" y="1289044"/>
              <a:ext cx="204741" cy="438701"/>
            </a:xfrm>
            <a:custGeom>
              <a:avLst/>
              <a:gdLst/>
              <a:ahLst/>
              <a:cxnLst/>
              <a:rect l="l" t="t" r="r" b="b"/>
              <a:pathLst>
                <a:path w="1023" h="2192" extrusionOk="0">
                  <a:moveTo>
                    <a:pt x="33" y="1"/>
                  </a:moveTo>
                  <a:lnTo>
                    <a:pt x="1" y="1804"/>
                  </a:lnTo>
                  <a:lnTo>
                    <a:pt x="328" y="1509"/>
                  </a:lnTo>
                  <a:lnTo>
                    <a:pt x="525" y="2192"/>
                  </a:lnTo>
                  <a:lnTo>
                    <a:pt x="787" y="2117"/>
                  </a:lnTo>
                  <a:lnTo>
                    <a:pt x="590" y="1434"/>
                  </a:lnTo>
                  <a:lnTo>
                    <a:pt x="1022" y="1509"/>
                  </a:lnTo>
                  <a:lnTo>
                    <a:pt x="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/>
            </a:p>
          </p:txBody>
        </p:sp>
      </p:grpSp>
      <p:grpSp>
        <p:nvGrpSpPr>
          <p:cNvPr id="23" name="Google Shape;6006;p43">
            <a:extLst>
              <a:ext uri="{FF2B5EF4-FFF2-40B4-BE49-F238E27FC236}">
                <a16:creationId xmlns:a16="http://schemas.microsoft.com/office/drawing/2014/main" xmlns="" id="{715A8E22-AE37-C047-BBD1-D58C1D435B97}"/>
              </a:ext>
            </a:extLst>
          </p:cNvPr>
          <p:cNvGrpSpPr/>
          <p:nvPr/>
        </p:nvGrpSpPr>
        <p:grpSpPr>
          <a:xfrm rot="6416095">
            <a:off x="7191727" y="925731"/>
            <a:ext cx="568190" cy="568190"/>
            <a:chOff x="1332186" y="1224300"/>
            <a:chExt cx="568190" cy="568190"/>
          </a:xfrm>
          <a:solidFill>
            <a:schemeClr val="bg2"/>
          </a:solidFill>
        </p:grpSpPr>
        <p:sp>
          <p:nvSpPr>
            <p:cNvPr id="24" name="Google Shape;6007;p43">
              <a:extLst>
                <a:ext uri="{FF2B5EF4-FFF2-40B4-BE49-F238E27FC236}">
                  <a16:creationId xmlns:a16="http://schemas.microsoft.com/office/drawing/2014/main" xmlns="" id="{EF07D6F7-7776-1B45-9AE6-493EB358515B}"/>
                </a:ext>
              </a:extLst>
            </p:cNvPr>
            <p:cNvSpPr/>
            <p:nvPr/>
          </p:nvSpPr>
          <p:spPr>
            <a:xfrm>
              <a:off x="1332186" y="1224300"/>
              <a:ext cx="568190" cy="568190"/>
            </a:xfrm>
            <a:custGeom>
              <a:avLst/>
              <a:gdLst/>
              <a:ahLst/>
              <a:cxnLst/>
              <a:rect l="l" t="t" r="r" b="b"/>
              <a:pathLst>
                <a:path w="2839" h="2839" extrusionOk="0">
                  <a:moveTo>
                    <a:pt x="1419" y="0"/>
                  </a:moveTo>
                  <a:cubicBezTo>
                    <a:pt x="635" y="0"/>
                    <a:pt x="1" y="637"/>
                    <a:pt x="1" y="1418"/>
                  </a:cubicBezTo>
                  <a:cubicBezTo>
                    <a:pt x="1" y="2202"/>
                    <a:pt x="635" y="2838"/>
                    <a:pt x="1419" y="2838"/>
                  </a:cubicBezTo>
                  <a:cubicBezTo>
                    <a:pt x="2203" y="2838"/>
                    <a:pt x="2839" y="2202"/>
                    <a:pt x="2839" y="1418"/>
                  </a:cubicBezTo>
                  <a:cubicBezTo>
                    <a:pt x="2839" y="637"/>
                    <a:pt x="2203" y="0"/>
                    <a:pt x="1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/>
            </a:p>
          </p:txBody>
        </p:sp>
        <p:sp>
          <p:nvSpPr>
            <p:cNvPr id="25" name="Google Shape;6008;p43">
              <a:extLst>
                <a:ext uri="{FF2B5EF4-FFF2-40B4-BE49-F238E27FC236}">
                  <a16:creationId xmlns:a16="http://schemas.microsoft.com/office/drawing/2014/main" xmlns="" id="{79D40685-3168-4A4B-96F4-3E4FF09C53AE}"/>
                </a:ext>
              </a:extLst>
            </p:cNvPr>
            <p:cNvSpPr/>
            <p:nvPr/>
          </p:nvSpPr>
          <p:spPr>
            <a:xfrm>
              <a:off x="1540530" y="1289044"/>
              <a:ext cx="204741" cy="438701"/>
            </a:xfrm>
            <a:custGeom>
              <a:avLst/>
              <a:gdLst/>
              <a:ahLst/>
              <a:cxnLst/>
              <a:rect l="l" t="t" r="r" b="b"/>
              <a:pathLst>
                <a:path w="1023" h="2192" extrusionOk="0">
                  <a:moveTo>
                    <a:pt x="33" y="1"/>
                  </a:moveTo>
                  <a:lnTo>
                    <a:pt x="1" y="1804"/>
                  </a:lnTo>
                  <a:lnTo>
                    <a:pt x="328" y="1509"/>
                  </a:lnTo>
                  <a:lnTo>
                    <a:pt x="525" y="2192"/>
                  </a:lnTo>
                  <a:lnTo>
                    <a:pt x="787" y="2117"/>
                  </a:lnTo>
                  <a:lnTo>
                    <a:pt x="590" y="1434"/>
                  </a:lnTo>
                  <a:lnTo>
                    <a:pt x="1022" y="1509"/>
                  </a:lnTo>
                  <a:lnTo>
                    <a:pt x="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/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55458277-7FE0-2F4E-B41F-D857BC595256}"/>
              </a:ext>
            </a:extLst>
          </p:cNvPr>
          <p:cNvCxnSpPr>
            <a:cxnSpLocks/>
          </p:cNvCxnSpPr>
          <p:nvPr/>
        </p:nvCxnSpPr>
        <p:spPr>
          <a:xfrm>
            <a:off x="4564048" y="1050036"/>
            <a:ext cx="0" cy="414125"/>
          </a:xfrm>
          <a:prstGeom prst="straightConnector1">
            <a:avLst/>
          </a:prstGeom>
          <a:ln w="1016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2781BF5D-B08C-A043-AA4C-DF9E6CB3299B}"/>
              </a:ext>
            </a:extLst>
          </p:cNvPr>
          <p:cNvCxnSpPr>
            <a:cxnSpLocks/>
          </p:cNvCxnSpPr>
          <p:nvPr/>
        </p:nvCxnSpPr>
        <p:spPr>
          <a:xfrm>
            <a:off x="7261678" y="1213690"/>
            <a:ext cx="457200" cy="0"/>
          </a:xfrm>
          <a:prstGeom prst="straightConnector1">
            <a:avLst/>
          </a:prstGeom>
          <a:ln w="1016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33EFD8E4-9917-7741-A243-7A8F41646577}"/>
              </a:ext>
            </a:extLst>
          </p:cNvPr>
          <p:cNvCxnSpPr>
            <a:cxnSpLocks/>
          </p:cNvCxnSpPr>
          <p:nvPr/>
        </p:nvCxnSpPr>
        <p:spPr>
          <a:xfrm flipH="1">
            <a:off x="1425131" y="1214862"/>
            <a:ext cx="427984" cy="0"/>
          </a:xfrm>
          <a:prstGeom prst="straightConnector1">
            <a:avLst/>
          </a:prstGeom>
          <a:ln w="1016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oogle Shape;6023;p43">
            <a:extLst>
              <a:ext uri="{FF2B5EF4-FFF2-40B4-BE49-F238E27FC236}">
                <a16:creationId xmlns:a16="http://schemas.microsoft.com/office/drawing/2014/main" xmlns="" id="{5A139335-A3E9-2F41-9E3C-52EE866DA8FE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82080" y="2968780"/>
            <a:ext cx="1648939" cy="1258963"/>
          </a:xfrm>
          <a:prstGeom prst="bentConnector3">
            <a:avLst>
              <a:gd name="adj1" fmla="val -1242"/>
            </a:avLst>
          </a:prstGeom>
          <a:noFill/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3" name="Picture 2" descr="Algoritmo de tratamiento nutricional en pacientes con COVID-19 | SENPE |  Sociedad Española de Nutrición Clínica y Metabolismo">
            <a:extLst>
              <a:ext uri="{FF2B5EF4-FFF2-40B4-BE49-F238E27FC236}">
                <a16:creationId xmlns:a16="http://schemas.microsoft.com/office/drawing/2014/main" xmlns="" id="{4A043C0E-8CE0-444F-98AD-A3E1B3E93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95" y="3333744"/>
            <a:ext cx="3235544" cy="173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826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15;p6">
            <a:extLst>
              <a:ext uri="{FF2B5EF4-FFF2-40B4-BE49-F238E27FC236}">
                <a16:creationId xmlns:a16="http://schemas.microsoft.com/office/drawing/2014/main" xmlns="" id="{489394E1-66DD-644A-B4F3-D850855333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ESPOL :: Académico en Línea">
            <a:extLst>
              <a:ext uri="{FF2B5EF4-FFF2-40B4-BE49-F238E27FC236}">
                <a16:creationId xmlns:a16="http://schemas.microsoft.com/office/drawing/2014/main" xmlns="" id="{368490EF-70A2-884A-AF5D-7D733E2B7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35" y="4494751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A2AAD0EA-6D16-FC48-877A-D13D8A884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66" y="-16605"/>
            <a:ext cx="7839287" cy="429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15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15;p6">
            <a:extLst>
              <a:ext uri="{FF2B5EF4-FFF2-40B4-BE49-F238E27FC236}">
                <a16:creationId xmlns:a16="http://schemas.microsoft.com/office/drawing/2014/main" xmlns="" id="{489394E1-66DD-644A-B4F3-D850855333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ESPOL :: Académico en Línea">
            <a:extLst>
              <a:ext uri="{FF2B5EF4-FFF2-40B4-BE49-F238E27FC236}">
                <a16:creationId xmlns:a16="http://schemas.microsoft.com/office/drawing/2014/main" xmlns="" id="{368490EF-70A2-884A-AF5D-7D733E2B7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35" y="4494751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7F1340-6690-2845-AC20-3A981500187E}"/>
              </a:ext>
            </a:extLst>
          </p:cNvPr>
          <p:cNvSpPr txBox="1"/>
          <p:nvPr/>
        </p:nvSpPr>
        <p:spPr>
          <a:xfrm>
            <a:off x="756674" y="338983"/>
            <a:ext cx="7630651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104 profesores aprobaron primer diplomado e-</a:t>
            </a:r>
            <a:r>
              <a:rPr lang="es-ES_tradnl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learning</a:t>
            </a:r>
            <a:r>
              <a:rPr lang="es-ES_trad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diseñado en ESPOL, y lo aplican desde octubre del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78 profesores arrancaron segundo diplomado e-</a:t>
            </a:r>
            <a:r>
              <a:rPr lang="es-ES_tradnl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learning</a:t>
            </a:r>
            <a:r>
              <a:rPr lang="es-ES_tradnl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en octubre 2021, y lo aplicarán desde Mayo del 2022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017779D-B2AD-E74F-AB51-C4FC98C39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24" y="2181863"/>
            <a:ext cx="3653628" cy="194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A8595E62-6CE8-1B43-A908-A31BEE433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49" y="2181863"/>
            <a:ext cx="3633084" cy="19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85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2"/>
          <p:cNvSpPr txBox="1">
            <a:spLocks noGrp="1"/>
          </p:cNvSpPr>
          <p:nvPr>
            <p:ph type="ctrTitle"/>
          </p:nvPr>
        </p:nvSpPr>
        <p:spPr>
          <a:xfrm>
            <a:off x="1761651" y="303316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/>
              <a:t>ESTRATEGIA E-LEARNING POSPANDEMIA</a:t>
            </a:r>
          </a:p>
        </p:txBody>
      </p:sp>
      <p:pic>
        <p:nvPicPr>
          <p:cNvPr id="31" name="Google Shape;15;p6">
            <a:extLst>
              <a:ext uri="{FF2B5EF4-FFF2-40B4-BE49-F238E27FC236}">
                <a16:creationId xmlns:a16="http://schemas.microsoft.com/office/drawing/2014/main" xmlns="" id="{489394E1-66DD-644A-B4F3-D850855333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ESPOL :: Académico en Línea">
            <a:extLst>
              <a:ext uri="{FF2B5EF4-FFF2-40B4-BE49-F238E27FC236}">
                <a16:creationId xmlns:a16="http://schemas.microsoft.com/office/drawing/2014/main" xmlns="" id="{368490EF-70A2-884A-AF5D-7D733E2B7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35" y="4494751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5FC7C1-D188-DB4A-9683-CB0E9148E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30" y="1726977"/>
            <a:ext cx="8587189" cy="192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27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 txBox="1">
            <a:spLocks noGrp="1"/>
          </p:cNvSpPr>
          <p:nvPr>
            <p:ph type="ctrTitle"/>
          </p:nvPr>
        </p:nvSpPr>
        <p:spPr>
          <a:xfrm>
            <a:off x="1135981" y="1393699"/>
            <a:ext cx="68868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4000" dirty="0"/>
              <a:t>PAUL HERRERA</a:t>
            </a:r>
            <a:br>
              <a:rPr lang="es-ES" sz="4000" dirty="0"/>
            </a:br>
            <a:r>
              <a:rPr lang="es-ES" sz="2800" dirty="0"/>
              <a:t>VICERRECTOR ESPOL</a:t>
            </a:r>
            <a:endParaRPr lang="es-ES" sz="4000" dirty="0"/>
          </a:p>
        </p:txBody>
      </p:sp>
      <p:sp>
        <p:nvSpPr>
          <p:cNvPr id="152" name="Google Shape;152;p33"/>
          <p:cNvSpPr txBox="1">
            <a:spLocks noGrp="1"/>
          </p:cNvSpPr>
          <p:nvPr>
            <p:ph type="subTitle" idx="1"/>
          </p:nvPr>
        </p:nvSpPr>
        <p:spPr>
          <a:xfrm>
            <a:off x="3670681" y="29335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Guayaquil – Ecuador</a:t>
            </a:r>
            <a:endParaRPr sz="1800" dirty="0"/>
          </a:p>
        </p:txBody>
      </p:sp>
      <p:cxnSp>
        <p:nvCxnSpPr>
          <p:cNvPr id="153" name="Google Shape;153;p33"/>
          <p:cNvCxnSpPr/>
          <p:nvPr/>
        </p:nvCxnSpPr>
        <p:spPr>
          <a:xfrm>
            <a:off x="6677025" y="3176000"/>
            <a:ext cx="24600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Google Shape;15;p6">
            <a:extLst>
              <a:ext uri="{FF2B5EF4-FFF2-40B4-BE49-F238E27FC236}">
                <a16:creationId xmlns:a16="http://schemas.microsoft.com/office/drawing/2014/main" xmlns="" id="{A88F6668-EA99-CF45-ADD1-6190B4B7F70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ESPOL :: Académico en Línea">
            <a:extLst>
              <a:ext uri="{FF2B5EF4-FFF2-40B4-BE49-F238E27FC236}">
                <a16:creationId xmlns:a16="http://schemas.microsoft.com/office/drawing/2014/main" xmlns="" id="{A1B1D5A1-7D9E-7A4C-B5BF-8D4B86E9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18" y="4412903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03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2"/>
          <p:cNvSpPr txBox="1">
            <a:spLocks noGrp="1"/>
          </p:cNvSpPr>
          <p:nvPr>
            <p:ph type="ctrTitle"/>
          </p:nvPr>
        </p:nvSpPr>
        <p:spPr>
          <a:xfrm>
            <a:off x="1761651" y="303316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/>
              <a:t>ESTRATEGIA DE AULAS HÍBRIDAS POSPANDEMIA</a:t>
            </a:r>
          </a:p>
        </p:txBody>
      </p:sp>
      <p:pic>
        <p:nvPicPr>
          <p:cNvPr id="31" name="Google Shape;15;p6">
            <a:extLst>
              <a:ext uri="{FF2B5EF4-FFF2-40B4-BE49-F238E27FC236}">
                <a16:creationId xmlns:a16="http://schemas.microsoft.com/office/drawing/2014/main" xmlns="" id="{489394E1-66DD-644A-B4F3-D850855333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ESPOL :: Académico en Línea">
            <a:extLst>
              <a:ext uri="{FF2B5EF4-FFF2-40B4-BE49-F238E27FC236}">
                <a16:creationId xmlns:a16="http://schemas.microsoft.com/office/drawing/2014/main" xmlns="" id="{368490EF-70A2-884A-AF5D-7D733E2B7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35" y="4494751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xmlns="" id="{40471F73-2F28-F949-B578-12AAEE15C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6" y="1185333"/>
            <a:ext cx="3957348" cy="2226008"/>
          </a:xfrm>
          <a:prstGeom prst="rect">
            <a:avLst/>
          </a:prstGeom>
        </p:spPr>
      </p:pic>
      <p:pic>
        <p:nvPicPr>
          <p:cNvPr id="6" name="Picture 5" descr="A picture containing floor, indoor, ceiling, wall&#10;&#10;Description automatically generated">
            <a:extLst>
              <a:ext uri="{FF2B5EF4-FFF2-40B4-BE49-F238E27FC236}">
                <a16:creationId xmlns:a16="http://schemas.microsoft.com/office/drawing/2014/main" xmlns="" id="{DF8DA80E-F695-C14F-A3C0-7F98FC3AD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893" y="2032000"/>
            <a:ext cx="4835624" cy="2302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768F4F-21DB-0744-93EB-DCA53FF4042F}"/>
              </a:ext>
            </a:extLst>
          </p:cNvPr>
          <p:cNvSpPr txBox="1"/>
          <p:nvPr/>
        </p:nvSpPr>
        <p:spPr>
          <a:xfrm>
            <a:off x="655929" y="3680024"/>
            <a:ext cx="2678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111 aulas híbridas (Feb-2022)</a:t>
            </a:r>
          </a:p>
        </p:txBody>
      </p:sp>
    </p:spTree>
    <p:extLst>
      <p:ext uri="{BB962C8B-B14F-4D97-AF65-F5344CB8AC3E}">
        <p14:creationId xmlns:p14="http://schemas.microsoft.com/office/powerpoint/2010/main" val="3168003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5;p6">
            <a:extLst>
              <a:ext uri="{FF2B5EF4-FFF2-40B4-BE49-F238E27FC236}">
                <a16:creationId xmlns:a16="http://schemas.microsoft.com/office/drawing/2014/main" xmlns="" id="{FF9E8FAF-DC88-C947-B2DC-C16F3BB055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xmlns="" id="{B6704F6D-257A-3848-809E-443F6F466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49" y="167770"/>
            <a:ext cx="8021703" cy="4571508"/>
          </a:xfrm>
          <a:prstGeom prst="rect">
            <a:avLst/>
          </a:prstGeom>
        </p:spPr>
      </p:pic>
      <p:sp>
        <p:nvSpPr>
          <p:cNvPr id="415" name="Google Shape;415;p46"/>
          <p:cNvSpPr txBox="1">
            <a:spLocks noGrp="1"/>
          </p:cNvSpPr>
          <p:nvPr>
            <p:ph type="ctrTitle"/>
          </p:nvPr>
        </p:nvSpPr>
        <p:spPr>
          <a:xfrm>
            <a:off x="1747681" y="29570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/>
              <a:t>MODELO EDUCATIVO</a:t>
            </a:r>
          </a:p>
        </p:txBody>
      </p:sp>
      <p:pic>
        <p:nvPicPr>
          <p:cNvPr id="13" name="Picture 2" descr="ESPOL :: Académico en Línea">
            <a:extLst>
              <a:ext uri="{FF2B5EF4-FFF2-40B4-BE49-F238E27FC236}">
                <a16:creationId xmlns:a16="http://schemas.microsoft.com/office/drawing/2014/main" xmlns="" id="{E19EC972-E859-5048-B8C3-60D24818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35" y="4494751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8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5;p6">
            <a:extLst>
              <a:ext uri="{FF2B5EF4-FFF2-40B4-BE49-F238E27FC236}">
                <a16:creationId xmlns:a16="http://schemas.microsoft.com/office/drawing/2014/main" xmlns="" id="{FF9E8FAF-DC88-C947-B2DC-C16F3BB055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ESPOL :: Académico en Línea">
            <a:extLst>
              <a:ext uri="{FF2B5EF4-FFF2-40B4-BE49-F238E27FC236}">
                <a16:creationId xmlns:a16="http://schemas.microsoft.com/office/drawing/2014/main" xmlns="" id="{E19EC972-E859-5048-B8C3-60D24818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35" y="4494751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C9D0A30A-91A3-BF4F-8EDA-F9C13ADB1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" y="1120140"/>
            <a:ext cx="9135372" cy="3157661"/>
          </a:xfrm>
          <a:prstGeom prst="rect">
            <a:avLst/>
          </a:prstGeom>
        </p:spPr>
      </p:pic>
      <p:sp>
        <p:nvSpPr>
          <p:cNvPr id="415" name="Google Shape;415;p46"/>
          <p:cNvSpPr txBox="1">
            <a:spLocks noGrp="1"/>
          </p:cNvSpPr>
          <p:nvPr>
            <p:ph type="ctrTitle"/>
          </p:nvPr>
        </p:nvSpPr>
        <p:spPr>
          <a:xfrm>
            <a:off x="1816261" y="1211579"/>
            <a:ext cx="5214300" cy="5600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600" dirty="0"/>
              <a:t>COMPETENCIAS INSTITUCIONALES</a:t>
            </a:r>
          </a:p>
        </p:txBody>
      </p:sp>
      <p:sp>
        <p:nvSpPr>
          <p:cNvPr id="8" name="Google Shape;415;p46">
            <a:extLst>
              <a:ext uri="{FF2B5EF4-FFF2-40B4-BE49-F238E27FC236}">
                <a16:creationId xmlns:a16="http://schemas.microsoft.com/office/drawing/2014/main" xmlns="" id="{F64C7222-6C84-4842-B70B-C5E49E7FA578}"/>
              </a:ext>
            </a:extLst>
          </p:cNvPr>
          <p:cNvSpPr txBox="1">
            <a:spLocks/>
          </p:cNvSpPr>
          <p:nvPr/>
        </p:nvSpPr>
        <p:spPr>
          <a:xfrm>
            <a:off x="1816261" y="392599"/>
            <a:ext cx="52143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xo 2"/>
              <a:buNone/>
              <a:defRPr sz="2400" b="1" i="0" u="none" strike="noStrike" cap="none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r>
              <a:rPr lang="es-ES_tradnl" dirty="0"/>
              <a:t>MODELO EDUCATIVO</a:t>
            </a:r>
          </a:p>
        </p:txBody>
      </p:sp>
    </p:spTree>
    <p:extLst>
      <p:ext uri="{BB962C8B-B14F-4D97-AF65-F5344CB8AC3E}">
        <p14:creationId xmlns:p14="http://schemas.microsoft.com/office/powerpoint/2010/main" val="95753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5;p6">
            <a:extLst>
              <a:ext uri="{FF2B5EF4-FFF2-40B4-BE49-F238E27FC236}">
                <a16:creationId xmlns:a16="http://schemas.microsoft.com/office/drawing/2014/main" xmlns="" id="{FF9E8FAF-DC88-C947-B2DC-C16F3BB055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ESPOL :: Académico en Línea">
            <a:extLst>
              <a:ext uri="{FF2B5EF4-FFF2-40B4-BE49-F238E27FC236}">
                <a16:creationId xmlns:a16="http://schemas.microsoft.com/office/drawing/2014/main" xmlns="" id="{E19EC972-E859-5048-B8C3-60D24818B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35" y="4494751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D3C690DA-6BDD-3D4A-A90E-5699F4018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2104" y="426111"/>
            <a:ext cx="5214300" cy="946200"/>
          </a:xfrm>
        </p:spPr>
        <p:txBody>
          <a:bodyPr/>
          <a:lstStyle/>
          <a:p>
            <a:r>
              <a:rPr lang="es-ES_tradnl" dirty="0"/>
              <a:t>MEDICIÓN Y EVALUACIÓN</a:t>
            </a:r>
          </a:p>
        </p:txBody>
      </p: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CDC7DA10-07A6-3947-9CE9-5E35C0EEAE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087"/>
          <a:stretch/>
        </p:blipFill>
        <p:spPr>
          <a:xfrm>
            <a:off x="846666" y="1520825"/>
            <a:ext cx="3120855" cy="2101850"/>
          </a:xfrm>
          <a:prstGeom prst="rect">
            <a:avLst/>
          </a:prstGeom>
        </p:spPr>
      </p:pic>
      <p:sp>
        <p:nvSpPr>
          <p:cNvPr id="14" name="Google Shape;299;p43">
            <a:extLst>
              <a:ext uri="{FF2B5EF4-FFF2-40B4-BE49-F238E27FC236}">
                <a16:creationId xmlns:a16="http://schemas.microsoft.com/office/drawing/2014/main" xmlns="" id="{119EB70B-53CD-3340-9435-EFB03A8E930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76418" y="3639102"/>
            <a:ext cx="2861350" cy="2741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600" dirty="0">
                <a:solidFill>
                  <a:schemeClr val="dk1"/>
                </a:solidFill>
              </a:rPr>
              <a:t>Competencias docentes</a:t>
            </a:r>
            <a:endParaRPr lang="es-ES_tradnl" sz="1600" dirty="0"/>
          </a:p>
        </p:txBody>
      </p:sp>
      <p:sp>
        <p:nvSpPr>
          <p:cNvPr id="15" name="Google Shape;299;p43">
            <a:extLst>
              <a:ext uri="{FF2B5EF4-FFF2-40B4-BE49-F238E27FC236}">
                <a16:creationId xmlns:a16="http://schemas.microsoft.com/office/drawing/2014/main" xmlns="" id="{B4B6441B-F8B9-8445-A33B-1D521A091F3F}"/>
              </a:ext>
            </a:extLst>
          </p:cNvPr>
          <p:cNvSpPr txBox="1">
            <a:spLocks/>
          </p:cNvSpPr>
          <p:nvPr/>
        </p:nvSpPr>
        <p:spPr>
          <a:xfrm>
            <a:off x="5222483" y="3639102"/>
            <a:ext cx="2861350" cy="27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3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 b="0" i="0" u="none" strike="noStrike" cap="none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0" indent="0" algn="ctr"/>
            <a:r>
              <a:rPr lang="es-ES_tradnl" sz="1600" dirty="0">
                <a:solidFill>
                  <a:schemeClr val="dk1"/>
                </a:solidFill>
              </a:rPr>
              <a:t>Competencias digitales docentes</a:t>
            </a:r>
            <a:endParaRPr lang="es-ES_tradnl" sz="1600" dirty="0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179F5F22-63D3-EC46-A90B-524A613336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84" r="917"/>
          <a:stretch/>
        </p:blipFill>
        <p:spPr>
          <a:xfrm>
            <a:off x="4458588" y="1520825"/>
            <a:ext cx="4092746" cy="209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77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4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xmlns="" id="{7AC37616-CD15-4347-8578-FF1CD18B3A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" b="7470"/>
          <a:stretch/>
        </p:blipFill>
        <p:spPr>
          <a:xfrm>
            <a:off x="382365" y="714123"/>
            <a:ext cx="4103461" cy="2706012"/>
          </a:xfrm>
          <a:prstGeom prst="rect">
            <a:avLst/>
          </a:prstGeom>
        </p:spPr>
      </p:pic>
      <p:pic>
        <p:nvPicPr>
          <p:cNvPr id="3" name="Picture 2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xmlns="" id="{942B7661-8879-264C-BF92-8E79E37DB5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25507" r="14585"/>
          <a:stretch/>
        </p:blipFill>
        <p:spPr>
          <a:xfrm>
            <a:off x="5967440" y="3526171"/>
            <a:ext cx="2983040" cy="1452773"/>
          </a:xfrm>
          <a:prstGeom prst="rect">
            <a:avLst/>
          </a:prstGeom>
        </p:spPr>
      </p:pic>
      <p:pic>
        <p:nvPicPr>
          <p:cNvPr id="16" name="Picture 15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xmlns="" id="{5F2E373C-C26F-2443-917A-24F1F1180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715" y="3526172"/>
            <a:ext cx="2536275" cy="14872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D40B7E3-5D56-6346-A941-8A45F08AF682}"/>
              </a:ext>
            </a:extLst>
          </p:cNvPr>
          <p:cNvSpPr txBox="1"/>
          <p:nvPr/>
        </p:nvSpPr>
        <p:spPr>
          <a:xfrm>
            <a:off x="4538871" y="873697"/>
            <a:ext cx="486759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34343"/>
                </a:solidFill>
                <a:latin typeface="Exo 2"/>
                <a:sym typeface="Exo 2"/>
              </a:rPr>
              <a:t>TPI mide preferencias por ambientes de aprendizaje:</a:t>
            </a:r>
          </a:p>
          <a:p>
            <a:pPr algn="ctr"/>
            <a:r>
              <a:rPr lang="es-ES_tradnl" sz="1600" dirty="0">
                <a:solidFill>
                  <a:srgbClr val="434343"/>
                </a:solidFill>
                <a:latin typeface="Exo 2"/>
                <a:sym typeface="Exo 2"/>
              </a:rPr>
              <a:t>tradicional versus activo</a:t>
            </a:r>
          </a:p>
          <a:p>
            <a:pPr algn="ctr"/>
            <a:endParaRPr lang="es-ES_tradnl" dirty="0"/>
          </a:p>
        </p:txBody>
      </p:sp>
      <p:sp>
        <p:nvSpPr>
          <p:cNvPr id="23" name="Google Shape;248;p40">
            <a:extLst>
              <a:ext uri="{FF2B5EF4-FFF2-40B4-BE49-F238E27FC236}">
                <a16:creationId xmlns:a16="http://schemas.microsoft.com/office/drawing/2014/main" xmlns="" id="{A865CA10-6744-6D40-A611-CF7689F84F8E}"/>
              </a:ext>
            </a:extLst>
          </p:cNvPr>
          <p:cNvSpPr txBox="1">
            <a:spLocks/>
          </p:cNvSpPr>
          <p:nvPr/>
        </p:nvSpPr>
        <p:spPr>
          <a:xfrm>
            <a:off x="210312" y="186197"/>
            <a:ext cx="8714232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xo 2"/>
              <a:buNone/>
              <a:defRPr sz="2400" b="1" i="0" u="none" strike="noStrike" cap="none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r>
              <a:rPr lang="es-ES_tradnl" dirty="0"/>
              <a:t>RESULTADOS: TEACHING PRACTICES INVENTORY (TPI) </a:t>
            </a:r>
          </a:p>
        </p:txBody>
      </p:sp>
      <p:sp>
        <p:nvSpPr>
          <p:cNvPr id="24" name="Google Shape;287;p42">
            <a:extLst>
              <a:ext uri="{FF2B5EF4-FFF2-40B4-BE49-F238E27FC236}">
                <a16:creationId xmlns:a16="http://schemas.microsoft.com/office/drawing/2014/main" xmlns="" id="{0E0281F4-A471-FF40-B034-95A2F94F4061}"/>
              </a:ext>
            </a:extLst>
          </p:cNvPr>
          <p:cNvSpPr txBox="1">
            <a:spLocks/>
          </p:cNvSpPr>
          <p:nvPr/>
        </p:nvSpPr>
        <p:spPr>
          <a:xfrm>
            <a:off x="4830291" y="1808806"/>
            <a:ext cx="56798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xo 2"/>
              <a:buNone/>
              <a:defRPr sz="2400" b="1" i="0" u="none" strike="noStrike" cap="none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algn="r"/>
            <a:r>
              <a:rPr lang="es-ES_tradnl" sz="3200" dirty="0"/>
              <a:t>1</a:t>
            </a:r>
          </a:p>
        </p:txBody>
      </p:sp>
      <p:sp>
        <p:nvSpPr>
          <p:cNvPr id="26" name="Google Shape;287;p42">
            <a:extLst>
              <a:ext uri="{FF2B5EF4-FFF2-40B4-BE49-F238E27FC236}">
                <a16:creationId xmlns:a16="http://schemas.microsoft.com/office/drawing/2014/main" xmlns="" id="{84F790A5-3A5A-6F4F-9188-3A1B95B3491A}"/>
              </a:ext>
            </a:extLst>
          </p:cNvPr>
          <p:cNvSpPr txBox="1">
            <a:spLocks/>
          </p:cNvSpPr>
          <p:nvPr/>
        </p:nvSpPr>
        <p:spPr>
          <a:xfrm>
            <a:off x="7824957" y="1808806"/>
            <a:ext cx="8431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xo 2"/>
              <a:buNone/>
              <a:defRPr sz="2400" b="1" i="0" u="none" strike="noStrike" cap="none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algn="r"/>
            <a:r>
              <a:rPr lang="es-ES_tradnl" sz="3200" dirty="0"/>
              <a:t>67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5725E58-3043-5F4C-8DA6-986D587EEC6D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5398275" y="2186056"/>
            <a:ext cx="2426682" cy="0"/>
          </a:xfrm>
          <a:prstGeom prst="line">
            <a:avLst/>
          </a:prstGeom>
          <a:ln w="412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oogle Shape;287;p42">
            <a:extLst>
              <a:ext uri="{FF2B5EF4-FFF2-40B4-BE49-F238E27FC236}">
                <a16:creationId xmlns:a16="http://schemas.microsoft.com/office/drawing/2014/main" xmlns="" id="{7672A4BE-2FB4-BB4E-8E3C-968934A7EE29}"/>
              </a:ext>
            </a:extLst>
          </p:cNvPr>
          <p:cNvSpPr txBox="1">
            <a:spLocks/>
          </p:cNvSpPr>
          <p:nvPr/>
        </p:nvSpPr>
        <p:spPr>
          <a:xfrm>
            <a:off x="6637341" y="1819598"/>
            <a:ext cx="843151" cy="7545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xo 2"/>
              <a:buNone/>
              <a:defRPr sz="2400" b="1" i="0" u="none" strike="noStrike" cap="none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r>
              <a:rPr lang="es-ES_tradnl" sz="3600" dirty="0">
                <a:solidFill>
                  <a:schemeClr val="bg1"/>
                </a:solidFill>
              </a:rPr>
              <a:t>41</a:t>
            </a:r>
          </a:p>
        </p:txBody>
      </p:sp>
      <p:pic>
        <p:nvPicPr>
          <p:cNvPr id="33" name="Picture 2" descr="ESPOL :: Académico en Línea">
            <a:extLst>
              <a:ext uri="{FF2B5EF4-FFF2-40B4-BE49-F238E27FC236}">
                <a16:creationId xmlns:a16="http://schemas.microsoft.com/office/drawing/2014/main" xmlns="" id="{5D4A841B-2367-7E40-A28A-9ED19CF58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41" y="2613607"/>
            <a:ext cx="843151" cy="34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oogle Shape;912;p62">
            <a:extLst>
              <a:ext uri="{FF2B5EF4-FFF2-40B4-BE49-F238E27FC236}">
                <a16:creationId xmlns:a16="http://schemas.microsoft.com/office/drawing/2014/main" xmlns="" id="{C71785DC-DD38-4946-AE74-3B057D129AA5}"/>
              </a:ext>
            </a:extLst>
          </p:cNvPr>
          <p:cNvGrpSpPr/>
          <p:nvPr/>
        </p:nvGrpSpPr>
        <p:grpSpPr>
          <a:xfrm>
            <a:off x="5167398" y="4114801"/>
            <a:ext cx="762659" cy="363092"/>
            <a:chOff x="4659775" y="2072775"/>
            <a:chExt cx="74325" cy="28700"/>
          </a:xfrm>
          <a:solidFill>
            <a:schemeClr val="tx1"/>
          </a:solidFill>
        </p:grpSpPr>
        <p:sp>
          <p:nvSpPr>
            <p:cNvPr id="35" name="Google Shape;913;p62">
              <a:extLst>
                <a:ext uri="{FF2B5EF4-FFF2-40B4-BE49-F238E27FC236}">
                  <a16:creationId xmlns:a16="http://schemas.microsoft.com/office/drawing/2014/main" xmlns="" id="{1E8E2F92-309F-E54A-8569-9B1BD7044E2B}"/>
                </a:ext>
              </a:extLst>
            </p:cNvPr>
            <p:cNvSpPr/>
            <p:nvPr/>
          </p:nvSpPr>
          <p:spPr>
            <a:xfrm>
              <a:off x="4659775" y="2072775"/>
              <a:ext cx="38075" cy="28700"/>
            </a:xfrm>
            <a:custGeom>
              <a:avLst/>
              <a:gdLst/>
              <a:ahLst/>
              <a:cxnLst/>
              <a:rect l="l" t="t" r="r" b="b"/>
              <a:pathLst>
                <a:path w="1523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945" y="1147"/>
                  </a:lnTo>
                  <a:lnTo>
                    <a:pt x="1522" y="570"/>
                  </a:lnTo>
                  <a:lnTo>
                    <a:pt x="945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14;p62">
              <a:extLst>
                <a:ext uri="{FF2B5EF4-FFF2-40B4-BE49-F238E27FC236}">
                  <a16:creationId xmlns:a16="http://schemas.microsoft.com/office/drawing/2014/main" xmlns="" id="{A8CA925B-2989-694E-A524-093037446F76}"/>
                </a:ext>
              </a:extLst>
            </p:cNvPr>
            <p:cNvSpPr/>
            <p:nvPr/>
          </p:nvSpPr>
          <p:spPr>
            <a:xfrm>
              <a:off x="4691875" y="2072775"/>
              <a:ext cx="24550" cy="28700"/>
            </a:xfrm>
            <a:custGeom>
              <a:avLst/>
              <a:gdLst/>
              <a:ahLst/>
              <a:cxnLst/>
              <a:rect l="l" t="t" r="r" b="b"/>
              <a:pathLst>
                <a:path w="982" h="1148" extrusionOk="0">
                  <a:moveTo>
                    <a:pt x="0" y="0"/>
                  </a:moveTo>
                  <a:lnTo>
                    <a:pt x="570" y="570"/>
                  </a:lnTo>
                  <a:lnTo>
                    <a:pt x="0" y="1147"/>
                  </a:lnTo>
                  <a:lnTo>
                    <a:pt x="411" y="1147"/>
                  </a:lnTo>
                  <a:lnTo>
                    <a:pt x="981" y="570"/>
                  </a:lnTo>
                  <a:lnTo>
                    <a:pt x="411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15;p62">
              <a:extLst>
                <a:ext uri="{FF2B5EF4-FFF2-40B4-BE49-F238E27FC236}">
                  <a16:creationId xmlns:a16="http://schemas.microsoft.com/office/drawing/2014/main" xmlns="" id="{49A759DF-5887-2246-884D-C7E4F6896781}"/>
                </a:ext>
              </a:extLst>
            </p:cNvPr>
            <p:cNvSpPr/>
            <p:nvPr/>
          </p:nvSpPr>
          <p:spPr>
            <a:xfrm>
              <a:off x="4709350" y="2072775"/>
              <a:ext cx="24750" cy="28700"/>
            </a:xfrm>
            <a:custGeom>
              <a:avLst/>
              <a:gdLst/>
              <a:ahLst/>
              <a:cxnLst/>
              <a:rect l="l" t="t" r="r" b="b"/>
              <a:pathLst>
                <a:path w="990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412" y="1147"/>
                  </a:lnTo>
                  <a:lnTo>
                    <a:pt x="989" y="570"/>
                  </a:lnTo>
                  <a:lnTo>
                    <a:pt x="412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4A911F-CDBF-B54F-AA47-3D8DBF103E93}"/>
              </a:ext>
            </a:extLst>
          </p:cNvPr>
          <p:cNvSpPr txBox="1"/>
          <p:nvPr/>
        </p:nvSpPr>
        <p:spPr>
          <a:xfrm>
            <a:off x="5074238" y="2936075"/>
            <a:ext cx="3898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Al menos 80% prefiere AA y 20% mantiene AT</a:t>
            </a:r>
          </a:p>
        </p:txBody>
      </p:sp>
    </p:spTree>
    <p:extLst>
      <p:ext uri="{BB962C8B-B14F-4D97-AF65-F5344CB8AC3E}">
        <p14:creationId xmlns:p14="http://schemas.microsoft.com/office/powerpoint/2010/main" val="47480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48;p40">
            <a:extLst>
              <a:ext uri="{FF2B5EF4-FFF2-40B4-BE49-F238E27FC236}">
                <a16:creationId xmlns:a16="http://schemas.microsoft.com/office/drawing/2014/main" xmlns="" id="{A865CA10-6744-6D40-A611-CF7689F84F8E}"/>
              </a:ext>
            </a:extLst>
          </p:cNvPr>
          <p:cNvSpPr txBox="1">
            <a:spLocks/>
          </p:cNvSpPr>
          <p:nvPr/>
        </p:nvSpPr>
        <p:spPr>
          <a:xfrm>
            <a:off x="109727" y="186197"/>
            <a:ext cx="8919789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xo 2"/>
              <a:buNone/>
              <a:defRPr sz="2400" b="1" i="0" u="none" strike="noStrike" cap="none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r>
              <a:rPr lang="es-ES_tradnl" dirty="0"/>
              <a:t>RESULTADOS: COMPETENCIAS DIGITALES DOCENTES (CDD)</a:t>
            </a:r>
          </a:p>
        </p:txBody>
      </p:sp>
      <p:pic>
        <p:nvPicPr>
          <p:cNvPr id="38" name="Picture 2" descr="ESPOL :: Académico en Línea">
            <a:extLst>
              <a:ext uri="{FF2B5EF4-FFF2-40B4-BE49-F238E27FC236}">
                <a16:creationId xmlns:a16="http://schemas.microsoft.com/office/drawing/2014/main" xmlns="" id="{681B5A43-56BE-824A-B6A0-6A75C053D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35" y="4494751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Marcador de contenido 6">
            <a:extLst>
              <a:ext uri="{FF2B5EF4-FFF2-40B4-BE49-F238E27FC236}">
                <a16:creationId xmlns:a16="http://schemas.microsoft.com/office/drawing/2014/main" xmlns="" id="{D4802E04-617F-9749-AF08-3022AB530A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72" t="36837" r="5329" b="35650"/>
          <a:stretch/>
        </p:blipFill>
        <p:spPr>
          <a:xfrm>
            <a:off x="123137" y="2999941"/>
            <a:ext cx="5618672" cy="1569051"/>
          </a:xfrm>
          <a:prstGeom prst="rect">
            <a:avLst/>
          </a:prstGeom>
        </p:spPr>
      </p:pic>
      <p:pic>
        <p:nvPicPr>
          <p:cNvPr id="31" name="Picture 30" descr="Chart, treemap chart&#10;&#10;Description automatically generated">
            <a:extLst>
              <a:ext uri="{FF2B5EF4-FFF2-40B4-BE49-F238E27FC236}">
                <a16:creationId xmlns:a16="http://schemas.microsoft.com/office/drawing/2014/main" xmlns="" id="{D3976A88-F551-BE4B-AA49-99299D08F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37" y="822485"/>
            <a:ext cx="5618672" cy="1877544"/>
          </a:xfrm>
          <a:prstGeom prst="rect">
            <a:avLst/>
          </a:prstGeom>
        </p:spPr>
      </p:pic>
      <p:sp>
        <p:nvSpPr>
          <p:cNvPr id="48" name="Google Shape;287;p42">
            <a:extLst>
              <a:ext uri="{FF2B5EF4-FFF2-40B4-BE49-F238E27FC236}">
                <a16:creationId xmlns:a16="http://schemas.microsoft.com/office/drawing/2014/main" xmlns="" id="{904264D2-6B32-2D4D-944C-D174463EF414}"/>
              </a:ext>
            </a:extLst>
          </p:cNvPr>
          <p:cNvSpPr txBox="1">
            <a:spLocks/>
          </p:cNvSpPr>
          <p:nvPr/>
        </p:nvSpPr>
        <p:spPr>
          <a:xfrm>
            <a:off x="5630050" y="1432309"/>
            <a:ext cx="56798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xo 2"/>
              <a:buNone/>
              <a:defRPr sz="2400" b="1" i="0" u="none" strike="noStrike" cap="none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algn="r"/>
            <a:r>
              <a:rPr lang="es-ES_tradnl" sz="3200" dirty="0"/>
              <a:t>1</a:t>
            </a:r>
          </a:p>
        </p:txBody>
      </p:sp>
      <p:sp>
        <p:nvSpPr>
          <p:cNvPr id="49" name="Google Shape;287;p42">
            <a:extLst>
              <a:ext uri="{FF2B5EF4-FFF2-40B4-BE49-F238E27FC236}">
                <a16:creationId xmlns:a16="http://schemas.microsoft.com/office/drawing/2014/main" xmlns="" id="{0385E98C-2431-7A4F-A9AA-A7ED1CA7E803}"/>
              </a:ext>
            </a:extLst>
          </p:cNvPr>
          <p:cNvSpPr txBox="1">
            <a:spLocks/>
          </p:cNvSpPr>
          <p:nvPr/>
        </p:nvSpPr>
        <p:spPr>
          <a:xfrm>
            <a:off x="8186365" y="1430603"/>
            <a:ext cx="95491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xo 2"/>
              <a:buNone/>
              <a:defRPr sz="2400" b="1" i="0" u="none" strike="noStrike" cap="none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algn="r"/>
            <a:r>
              <a:rPr lang="es-ES_tradnl" sz="3200" dirty="0"/>
              <a:t>84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A1703159-9542-0046-AC97-9E14A635E3AF}"/>
              </a:ext>
            </a:extLst>
          </p:cNvPr>
          <p:cNvCxnSpPr>
            <a:cxnSpLocks/>
            <a:stCxn id="48" idx="3"/>
          </p:cNvCxnSpPr>
          <p:nvPr/>
        </p:nvCxnSpPr>
        <p:spPr>
          <a:xfrm flipV="1">
            <a:off x="6198034" y="1778793"/>
            <a:ext cx="2268633" cy="30766"/>
          </a:xfrm>
          <a:prstGeom prst="line">
            <a:avLst/>
          </a:prstGeom>
          <a:ln w="412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Google Shape;287;p42">
            <a:extLst>
              <a:ext uri="{FF2B5EF4-FFF2-40B4-BE49-F238E27FC236}">
                <a16:creationId xmlns:a16="http://schemas.microsoft.com/office/drawing/2014/main" xmlns="" id="{21861D3C-7B7A-DF47-8B07-F21B0DF3BB2C}"/>
              </a:ext>
            </a:extLst>
          </p:cNvPr>
          <p:cNvSpPr txBox="1">
            <a:spLocks/>
          </p:cNvSpPr>
          <p:nvPr/>
        </p:nvSpPr>
        <p:spPr>
          <a:xfrm>
            <a:off x="6859698" y="1457083"/>
            <a:ext cx="943594" cy="7545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xo 2"/>
              <a:buNone/>
              <a:defRPr sz="2400" b="1" i="0" u="none" strike="noStrike" cap="none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r>
              <a:rPr lang="es-ES_tradnl" dirty="0">
                <a:solidFill>
                  <a:schemeClr val="bg1"/>
                </a:solidFill>
              </a:rPr>
              <a:t>48.6</a:t>
            </a:r>
          </a:p>
        </p:txBody>
      </p:sp>
      <p:pic>
        <p:nvPicPr>
          <p:cNvPr id="52" name="Picture 2" descr="ESPOL :: Académico en Línea">
            <a:extLst>
              <a:ext uri="{FF2B5EF4-FFF2-40B4-BE49-F238E27FC236}">
                <a16:creationId xmlns:a16="http://schemas.microsoft.com/office/drawing/2014/main" xmlns="" id="{749CCC76-7624-8E4D-AB14-95250EF4D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141" y="2247936"/>
            <a:ext cx="843151" cy="34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Google Shape;287;p42">
            <a:extLst>
              <a:ext uri="{FF2B5EF4-FFF2-40B4-BE49-F238E27FC236}">
                <a16:creationId xmlns:a16="http://schemas.microsoft.com/office/drawing/2014/main" xmlns="" id="{E541C358-E898-BA45-8D63-3A9E56FB2985}"/>
              </a:ext>
            </a:extLst>
          </p:cNvPr>
          <p:cNvSpPr txBox="1">
            <a:spLocks/>
          </p:cNvSpPr>
          <p:nvPr/>
        </p:nvSpPr>
        <p:spPr>
          <a:xfrm>
            <a:off x="5632081" y="3364707"/>
            <a:ext cx="56798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xo 2"/>
              <a:buNone/>
              <a:defRPr sz="2400" b="1" i="0" u="none" strike="noStrike" cap="none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algn="r"/>
            <a:r>
              <a:rPr lang="es-ES_tradnl" sz="3200" dirty="0"/>
              <a:t>1</a:t>
            </a:r>
          </a:p>
        </p:txBody>
      </p:sp>
      <p:sp>
        <p:nvSpPr>
          <p:cNvPr id="56" name="Google Shape;287;p42">
            <a:extLst>
              <a:ext uri="{FF2B5EF4-FFF2-40B4-BE49-F238E27FC236}">
                <a16:creationId xmlns:a16="http://schemas.microsoft.com/office/drawing/2014/main" xmlns="" id="{8B26107A-2D62-7947-89A2-5078848A912B}"/>
              </a:ext>
            </a:extLst>
          </p:cNvPr>
          <p:cNvSpPr txBox="1">
            <a:spLocks/>
          </p:cNvSpPr>
          <p:nvPr/>
        </p:nvSpPr>
        <p:spPr>
          <a:xfrm>
            <a:off x="8186366" y="3363001"/>
            <a:ext cx="95491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xo 2"/>
              <a:buNone/>
              <a:defRPr sz="2400" b="1" i="0" u="none" strike="noStrike" cap="none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algn="r"/>
            <a:r>
              <a:rPr lang="es-ES_tradnl" sz="3200" dirty="0"/>
              <a:t>84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E2B00FE6-6FA5-4D4D-A249-5558DCAFCA69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6200065" y="3741957"/>
            <a:ext cx="2207335" cy="0"/>
          </a:xfrm>
          <a:prstGeom prst="line">
            <a:avLst/>
          </a:prstGeom>
          <a:ln w="412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Google Shape;287;p42">
            <a:extLst>
              <a:ext uri="{FF2B5EF4-FFF2-40B4-BE49-F238E27FC236}">
                <a16:creationId xmlns:a16="http://schemas.microsoft.com/office/drawing/2014/main" xmlns="" id="{A32D9026-C879-BA4E-A527-2DC0DC01DDA0}"/>
              </a:ext>
            </a:extLst>
          </p:cNvPr>
          <p:cNvSpPr txBox="1">
            <a:spLocks/>
          </p:cNvSpPr>
          <p:nvPr/>
        </p:nvSpPr>
        <p:spPr>
          <a:xfrm>
            <a:off x="6839961" y="3333942"/>
            <a:ext cx="943594" cy="7545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xo 2"/>
              <a:buNone/>
              <a:defRPr sz="2400" b="1" i="0" u="none" strike="noStrike" cap="none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r>
              <a:rPr lang="es-ES_tradnl" dirty="0">
                <a:solidFill>
                  <a:schemeClr val="bg1"/>
                </a:solidFill>
              </a:rPr>
              <a:t>48.3</a:t>
            </a:r>
          </a:p>
        </p:txBody>
      </p:sp>
      <p:sp>
        <p:nvSpPr>
          <p:cNvPr id="63" name="Google Shape;248;p40">
            <a:extLst>
              <a:ext uri="{FF2B5EF4-FFF2-40B4-BE49-F238E27FC236}">
                <a16:creationId xmlns:a16="http://schemas.microsoft.com/office/drawing/2014/main" xmlns="" id="{8CA1714A-3C59-6D40-AF89-6E8D9C4083C6}"/>
              </a:ext>
            </a:extLst>
          </p:cNvPr>
          <p:cNvSpPr txBox="1">
            <a:spLocks/>
          </p:cNvSpPr>
          <p:nvPr/>
        </p:nvSpPr>
        <p:spPr>
          <a:xfrm>
            <a:off x="6566375" y="4044213"/>
            <a:ext cx="1520953" cy="292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Exo 2"/>
              <a:buNone/>
              <a:defRPr sz="2400" b="1" i="0" u="none" strike="noStrike" cap="none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xo 2"/>
              <a:buNone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r>
              <a:rPr lang="es-ES_tradnl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METARED BRASIL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8"/>
          <p:cNvSpPr txBox="1">
            <a:spLocks noGrp="1"/>
          </p:cNvSpPr>
          <p:nvPr>
            <p:ph type="ctrTitle"/>
          </p:nvPr>
        </p:nvSpPr>
        <p:spPr>
          <a:xfrm flipH="1">
            <a:off x="1180003" y="1749374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FUTURO</a:t>
            </a:r>
            <a:endParaRPr dirty="0"/>
          </a:p>
        </p:txBody>
      </p:sp>
      <p:sp>
        <p:nvSpPr>
          <p:cNvPr id="437" name="Google Shape;437;p48"/>
          <p:cNvSpPr txBox="1">
            <a:spLocks noGrp="1"/>
          </p:cNvSpPr>
          <p:nvPr>
            <p:ph type="title" idx="2"/>
          </p:nvPr>
        </p:nvSpPr>
        <p:spPr>
          <a:xfrm flipH="1">
            <a:off x="1180003" y="1437549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438" name="Google Shape;438;p48"/>
          <p:cNvSpPr txBox="1">
            <a:spLocks noGrp="1"/>
          </p:cNvSpPr>
          <p:nvPr>
            <p:ph type="subTitle" idx="1"/>
          </p:nvPr>
        </p:nvSpPr>
        <p:spPr>
          <a:xfrm>
            <a:off x="1180003" y="3145325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REFLEXIONES</a:t>
            </a:r>
            <a:endParaRPr dirty="0"/>
          </a:p>
        </p:txBody>
      </p:sp>
      <p:cxnSp>
        <p:nvCxnSpPr>
          <p:cNvPr id="439" name="Google Shape;439;p48"/>
          <p:cNvCxnSpPr/>
          <p:nvPr/>
        </p:nvCxnSpPr>
        <p:spPr>
          <a:xfrm>
            <a:off x="0" y="3131142"/>
            <a:ext cx="16767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Google Shape;15;p6">
            <a:extLst>
              <a:ext uri="{FF2B5EF4-FFF2-40B4-BE49-F238E27FC236}">
                <a16:creationId xmlns:a16="http://schemas.microsoft.com/office/drawing/2014/main" xmlns="" id="{8C811E5C-4193-D241-8BF5-4CBE89F32E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ESPOL :: Académico en Línea">
            <a:extLst>
              <a:ext uri="{FF2B5EF4-FFF2-40B4-BE49-F238E27FC236}">
                <a16:creationId xmlns:a16="http://schemas.microsoft.com/office/drawing/2014/main" xmlns="" id="{F95472CB-2317-E541-8504-000BF7730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18" y="4412903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REFLEXIONES</a:t>
            </a:r>
            <a:endParaRPr dirty="0"/>
          </a:p>
        </p:txBody>
      </p:sp>
      <p:sp>
        <p:nvSpPr>
          <p:cNvPr id="214" name="Google Shape;214;p38"/>
          <p:cNvSpPr/>
          <p:nvPr/>
        </p:nvSpPr>
        <p:spPr>
          <a:xfrm>
            <a:off x="1660512" y="3435831"/>
            <a:ext cx="1486200" cy="9462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8"/>
          <p:cNvSpPr/>
          <p:nvPr/>
        </p:nvSpPr>
        <p:spPr>
          <a:xfrm>
            <a:off x="6046450" y="3435831"/>
            <a:ext cx="1486200" cy="9462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8"/>
          <p:cNvSpPr txBox="1"/>
          <p:nvPr/>
        </p:nvSpPr>
        <p:spPr>
          <a:xfrm>
            <a:off x="6077967" y="3491115"/>
            <a:ext cx="14307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CALIDAD</a:t>
            </a:r>
            <a:endParaRPr b="1" dirty="0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219" name="Google Shape;219;p38"/>
          <p:cNvSpPr txBox="1"/>
          <p:nvPr/>
        </p:nvSpPr>
        <p:spPr>
          <a:xfrm>
            <a:off x="6212368" y="3883814"/>
            <a:ext cx="1261976" cy="453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INTERNACIONAL</a:t>
            </a:r>
            <a:endParaRPr sz="1200" dirty="0">
              <a:solidFill>
                <a:srgbClr val="FFFF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220" name="Google Shape;220;p38"/>
          <p:cNvCxnSpPr/>
          <p:nvPr/>
        </p:nvCxnSpPr>
        <p:spPr>
          <a:xfrm rot="-5400000" flipH="1">
            <a:off x="4396930" y="2076781"/>
            <a:ext cx="360900" cy="6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1" name="Google Shape;221;p38"/>
          <p:cNvSpPr/>
          <p:nvPr/>
        </p:nvSpPr>
        <p:spPr>
          <a:xfrm>
            <a:off x="3079550" y="2334606"/>
            <a:ext cx="3055500" cy="8337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8"/>
          <p:cNvSpPr/>
          <p:nvPr/>
        </p:nvSpPr>
        <p:spPr>
          <a:xfrm>
            <a:off x="3834350" y="873381"/>
            <a:ext cx="1486200" cy="9462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3" name="Google Shape;223;p38"/>
          <p:cNvCxnSpPr/>
          <p:nvPr/>
        </p:nvCxnSpPr>
        <p:spPr>
          <a:xfrm rot="5400000">
            <a:off x="2408400" y="2764731"/>
            <a:ext cx="611100" cy="584700"/>
          </a:xfrm>
          <a:prstGeom prst="bentConnector3">
            <a:avLst>
              <a:gd name="adj1" fmla="val -691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" name="Google Shape;224;p38"/>
          <p:cNvCxnSpPr/>
          <p:nvPr/>
        </p:nvCxnSpPr>
        <p:spPr>
          <a:xfrm>
            <a:off x="6211750" y="2802531"/>
            <a:ext cx="577800" cy="560100"/>
          </a:xfrm>
          <a:prstGeom prst="bentConnector3">
            <a:avLst>
              <a:gd name="adj1" fmla="val 99749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38"/>
          <p:cNvSpPr txBox="1"/>
          <p:nvPr/>
        </p:nvSpPr>
        <p:spPr>
          <a:xfrm>
            <a:off x="3111696" y="2407980"/>
            <a:ext cx="2975415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rPr>
              <a:t>C</a:t>
            </a:r>
            <a:r>
              <a:rPr lang="en" sz="1100" b="1" dirty="0">
                <a:solidFill>
                  <a:srgbClr val="434343"/>
                </a:solidFill>
                <a:latin typeface="Exo 2"/>
                <a:ea typeface="Exo 2"/>
                <a:cs typeface="Exo 2"/>
                <a:sym typeface="Exo 2"/>
              </a:rPr>
              <a:t>OMP. DOCENTES + COMP. DIGITALES</a:t>
            </a:r>
            <a:endParaRPr sz="1100" b="1" dirty="0">
              <a:solidFill>
                <a:srgbClr val="434343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226" name="Google Shape;226;p38"/>
          <p:cNvSpPr txBox="1"/>
          <p:nvPr/>
        </p:nvSpPr>
        <p:spPr>
          <a:xfrm>
            <a:off x="3188396" y="2739161"/>
            <a:ext cx="27672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Fundamentales y complementarias</a:t>
            </a:r>
            <a:endParaRPr sz="1200" dirty="0">
              <a:solidFill>
                <a:srgbClr val="43434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34343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27" name="Google Shape;227;p38"/>
          <p:cNvSpPr txBox="1"/>
          <p:nvPr/>
        </p:nvSpPr>
        <p:spPr>
          <a:xfrm>
            <a:off x="3847472" y="1047539"/>
            <a:ext cx="14307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MODELO EDUCATIVO</a:t>
            </a:r>
            <a:endParaRPr sz="1200" b="1" dirty="0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228" name="Google Shape;228;p38"/>
          <p:cNvSpPr txBox="1"/>
          <p:nvPr/>
        </p:nvSpPr>
        <p:spPr>
          <a:xfrm>
            <a:off x="3981868" y="1372202"/>
            <a:ext cx="1161900" cy="393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rial"/>
              <a:buNone/>
            </a:pPr>
            <a:r>
              <a:rPr lang="en" sz="1050" dirty="0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ESTRATEGIA</a:t>
            </a:r>
            <a:endParaRPr sz="1050" dirty="0">
              <a:solidFill>
                <a:srgbClr val="FFFF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9" name="Google Shape;15;p6">
            <a:extLst>
              <a:ext uri="{FF2B5EF4-FFF2-40B4-BE49-F238E27FC236}">
                <a16:creationId xmlns:a16="http://schemas.microsoft.com/office/drawing/2014/main" xmlns="" id="{96E893EB-EA68-9B47-924F-4BE5FF2D8F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 descr="ESPOL :: Académico en Línea">
            <a:extLst>
              <a:ext uri="{FF2B5EF4-FFF2-40B4-BE49-F238E27FC236}">
                <a16:creationId xmlns:a16="http://schemas.microsoft.com/office/drawing/2014/main" xmlns="" id="{B9A0ACD4-6836-5E4E-9714-FD460A6B1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18" y="4412903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227;p38">
            <a:extLst>
              <a:ext uri="{FF2B5EF4-FFF2-40B4-BE49-F238E27FC236}">
                <a16:creationId xmlns:a16="http://schemas.microsoft.com/office/drawing/2014/main" xmlns="" id="{2593DC8C-989E-D049-8C99-C94629C91420}"/>
              </a:ext>
            </a:extLst>
          </p:cNvPr>
          <p:cNvSpPr txBox="1"/>
          <p:nvPr/>
        </p:nvSpPr>
        <p:spPr>
          <a:xfrm>
            <a:off x="1690140" y="3546308"/>
            <a:ext cx="14307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E-LEARNING</a:t>
            </a:r>
            <a:endParaRPr sz="1200" b="1" dirty="0">
              <a:solidFill>
                <a:srgbClr val="FFFFFF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22" name="Google Shape;228;p38">
            <a:extLst>
              <a:ext uri="{FF2B5EF4-FFF2-40B4-BE49-F238E27FC236}">
                <a16:creationId xmlns:a16="http://schemas.microsoft.com/office/drawing/2014/main" xmlns="" id="{38705735-6573-1E46-AC6A-551BD6A6A714}"/>
              </a:ext>
            </a:extLst>
          </p:cNvPr>
          <p:cNvSpPr txBox="1"/>
          <p:nvPr/>
        </p:nvSpPr>
        <p:spPr>
          <a:xfrm>
            <a:off x="1824536" y="3870971"/>
            <a:ext cx="1161900" cy="393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rial"/>
              <a:buNone/>
            </a:pPr>
            <a:r>
              <a:rPr lang="en" sz="1050" dirty="0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VIRTUALIZACIÓN</a:t>
            </a:r>
            <a:endParaRPr sz="1050" dirty="0">
              <a:solidFill>
                <a:srgbClr val="FFFFFF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56"/>
          <p:cNvSpPr txBox="1">
            <a:spLocks noGrp="1"/>
          </p:cNvSpPr>
          <p:nvPr>
            <p:ph type="ctrTitle"/>
          </p:nvPr>
        </p:nvSpPr>
        <p:spPr>
          <a:xfrm flipH="1">
            <a:off x="1974150" y="1161000"/>
            <a:ext cx="5195700" cy="136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/>
              <a:t>GRACIAS</a:t>
            </a:r>
          </a:p>
        </p:txBody>
      </p:sp>
      <p:sp>
        <p:nvSpPr>
          <p:cNvPr id="663" name="Google Shape;663;p56"/>
          <p:cNvSpPr txBox="1">
            <a:spLocks noGrp="1"/>
          </p:cNvSpPr>
          <p:nvPr>
            <p:ph type="subTitle" idx="1"/>
          </p:nvPr>
        </p:nvSpPr>
        <p:spPr>
          <a:xfrm>
            <a:off x="2152500" y="2494850"/>
            <a:ext cx="48390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rial"/>
              <a:buNone/>
            </a:pPr>
            <a:endParaRPr lang="es-ES_tradnl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rial"/>
              <a:buNone/>
            </a:pPr>
            <a:r>
              <a:rPr lang="es-ES_tradnl"/>
              <a:t>PAUL HERRERA</a:t>
            </a:r>
            <a:endParaRPr lang="es-ES_tradnl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rial"/>
              <a:buNone/>
            </a:pPr>
            <a:r>
              <a:rPr lang="es-ES_tradnl"/>
              <a:t>aherrera@espol.edu.ec</a:t>
            </a:r>
            <a:endParaRPr lang="es-ES_tradnl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Arial"/>
              <a:buNone/>
            </a:pPr>
            <a:r>
              <a:rPr lang="es-ES_tradnl"/>
              <a:t>www.espol.edu.ec</a:t>
            </a:r>
          </a:p>
        </p:txBody>
      </p:sp>
      <p:cxnSp>
        <p:nvCxnSpPr>
          <p:cNvPr id="664" name="Google Shape;664;p56"/>
          <p:cNvCxnSpPr/>
          <p:nvPr/>
        </p:nvCxnSpPr>
        <p:spPr>
          <a:xfrm rot="10800000">
            <a:off x="7909512" y="630088"/>
            <a:ext cx="12363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7" name="Google Shape;677;p56"/>
          <p:cNvCxnSpPr/>
          <p:nvPr/>
        </p:nvCxnSpPr>
        <p:spPr>
          <a:xfrm rot="10800000">
            <a:off x="-125" y="4765850"/>
            <a:ext cx="9585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00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400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5"/>
          <p:cNvSpPr txBox="1">
            <a:spLocks noGrp="1"/>
          </p:cNvSpPr>
          <p:nvPr>
            <p:ph type="ctrTitle"/>
          </p:nvPr>
        </p:nvSpPr>
        <p:spPr>
          <a:xfrm>
            <a:off x="3385875" y="2098650"/>
            <a:ext cx="23724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CONTENIDO</a:t>
            </a:r>
            <a:endParaRPr dirty="0"/>
          </a:p>
        </p:txBody>
      </p:sp>
      <p:sp>
        <p:nvSpPr>
          <p:cNvPr id="166" name="Google Shape;166;p35">
            <a:hlinkClick r:id="rId3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2105406" y="2513715"/>
            <a:ext cx="1107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70" name="Google Shape;170;p35">
            <a:hlinkClick r:id="rId4" action="ppaction://hlinksldjump"/>
          </p:cNvPr>
          <p:cNvSpPr txBox="1">
            <a:spLocks noGrp="1"/>
          </p:cNvSpPr>
          <p:nvPr>
            <p:ph type="title" idx="4"/>
          </p:nvPr>
        </p:nvSpPr>
        <p:spPr>
          <a:xfrm>
            <a:off x="2105406" y="1542355"/>
            <a:ext cx="1107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71" name="Google Shape;171;p35">
            <a:hlinkClick r:id="rId5" action="ppaction://hlinksldjump"/>
          </p:cNvPr>
          <p:cNvSpPr txBox="1">
            <a:spLocks noGrp="1"/>
          </p:cNvSpPr>
          <p:nvPr>
            <p:ph type="title" idx="6"/>
          </p:nvPr>
        </p:nvSpPr>
        <p:spPr>
          <a:xfrm>
            <a:off x="5922008" y="2119185"/>
            <a:ext cx="1072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72" name="Google Shape;172;p35">
            <a:hlinkClick r:id="" action="ppaction://noaction"/>
          </p:cNvPr>
          <p:cNvSpPr txBox="1">
            <a:spLocks noGrp="1"/>
          </p:cNvSpPr>
          <p:nvPr>
            <p:ph type="title" idx="7"/>
          </p:nvPr>
        </p:nvSpPr>
        <p:spPr>
          <a:xfrm>
            <a:off x="5922008" y="3138883"/>
            <a:ext cx="1072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74" name="Google Shape;174;p35"/>
          <p:cNvSpPr txBox="1">
            <a:spLocks noGrp="1"/>
          </p:cNvSpPr>
          <p:nvPr>
            <p:ph type="ctrTitle" idx="9"/>
          </p:nvPr>
        </p:nvSpPr>
        <p:spPr>
          <a:xfrm>
            <a:off x="390296" y="1378866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ESPOL</a:t>
            </a:r>
            <a:endParaRPr sz="1600" dirty="0"/>
          </a:p>
        </p:txBody>
      </p:sp>
      <p:sp>
        <p:nvSpPr>
          <p:cNvPr id="175" name="Google Shape;175;p35"/>
          <p:cNvSpPr txBox="1">
            <a:spLocks noGrp="1"/>
          </p:cNvSpPr>
          <p:nvPr>
            <p:ph type="subTitle" idx="13"/>
          </p:nvPr>
        </p:nvSpPr>
        <p:spPr>
          <a:xfrm>
            <a:off x="690446" y="1790673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TRAYECTORIA</a:t>
            </a:r>
            <a:endParaRPr sz="1400" dirty="0"/>
          </a:p>
        </p:txBody>
      </p:sp>
      <p:sp>
        <p:nvSpPr>
          <p:cNvPr id="176" name="Google Shape;176;p35"/>
          <p:cNvSpPr txBox="1">
            <a:spLocks noGrp="1"/>
          </p:cNvSpPr>
          <p:nvPr>
            <p:ph type="ctrTitle" idx="14"/>
          </p:nvPr>
        </p:nvSpPr>
        <p:spPr>
          <a:xfrm>
            <a:off x="390296" y="2352348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MODELO EDUCATIVO</a:t>
            </a:r>
            <a:endParaRPr sz="1600" dirty="0"/>
          </a:p>
        </p:txBody>
      </p:sp>
      <p:sp>
        <p:nvSpPr>
          <p:cNvPr id="177" name="Google Shape;177;p35"/>
          <p:cNvSpPr txBox="1">
            <a:spLocks noGrp="1"/>
          </p:cNvSpPr>
          <p:nvPr>
            <p:ph type="subTitle" idx="15"/>
          </p:nvPr>
        </p:nvSpPr>
        <p:spPr>
          <a:xfrm>
            <a:off x="690446" y="2764152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PRESENTE Y FUTURO</a:t>
            </a:r>
            <a:endParaRPr sz="1400" dirty="0"/>
          </a:p>
        </p:txBody>
      </p:sp>
      <p:sp>
        <p:nvSpPr>
          <p:cNvPr id="178" name="Google Shape;178;p35"/>
          <p:cNvSpPr txBox="1">
            <a:spLocks noGrp="1"/>
          </p:cNvSpPr>
          <p:nvPr>
            <p:ph type="ctrTitle" idx="16"/>
          </p:nvPr>
        </p:nvSpPr>
        <p:spPr>
          <a:xfrm>
            <a:off x="6811558" y="1958061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APRENDIZAJE DIGITAL</a:t>
            </a:r>
            <a:endParaRPr sz="1600" dirty="0"/>
          </a:p>
        </p:txBody>
      </p:sp>
      <p:sp>
        <p:nvSpPr>
          <p:cNvPr id="179" name="Google Shape;179;p35"/>
          <p:cNvSpPr txBox="1">
            <a:spLocks noGrp="1"/>
          </p:cNvSpPr>
          <p:nvPr>
            <p:ph type="subTitle" idx="17"/>
          </p:nvPr>
        </p:nvSpPr>
        <p:spPr>
          <a:xfrm>
            <a:off x="6811558" y="2369869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MODELO E-LEARNING</a:t>
            </a:r>
            <a:endParaRPr sz="1400" dirty="0"/>
          </a:p>
        </p:txBody>
      </p:sp>
      <p:sp>
        <p:nvSpPr>
          <p:cNvPr id="180" name="Google Shape;180;p35"/>
          <p:cNvSpPr txBox="1">
            <a:spLocks noGrp="1"/>
          </p:cNvSpPr>
          <p:nvPr>
            <p:ph type="ctrTitle" idx="18"/>
          </p:nvPr>
        </p:nvSpPr>
        <p:spPr>
          <a:xfrm>
            <a:off x="6811558" y="2981976"/>
            <a:ext cx="197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FUTURO</a:t>
            </a:r>
            <a:endParaRPr sz="1600" dirty="0"/>
          </a:p>
        </p:txBody>
      </p:sp>
      <p:sp>
        <p:nvSpPr>
          <p:cNvPr id="181" name="Google Shape;181;p35"/>
          <p:cNvSpPr txBox="1">
            <a:spLocks noGrp="1"/>
          </p:cNvSpPr>
          <p:nvPr>
            <p:ph type="subTitle" idx="19"/>
          </p:nvPr>
        </p:nvSpPr>
        <p:spPr>
          <a:xfrm>
            <a:off x="6811558" y="3393782"/>
            <a:ext cx="1674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400" dirty="0"/>
              <a:t>REFLEXIONES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cxnSp>
        <p:nvCxnSpPr>
          <p:cNvPr id="184" name="Google Shape;184;p35"/>
          <p:cNvCxnSpPr/>
          <p:nvPr/>
        </p:nvCxnSpPr>
        <p:spPr>
          <a:xfrm>
            <a:off x="3297225" y="0"/>
            <a:ext cx="0" cy="23937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35"/>
          <p:cNvCxnSpPr/>
          <p:nvPr/>
        </p:nvCxnSpPr>
        <p:spPr>
          <a:xfrm>
            <a:off x="5861950" y="3131400"/>
            <a:ext cx="0" cy="2030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" name="Google Shape;15;p6">
            <a:extLst>
              <a:ext uri="{FF2B5EF4-FFF2-40B4-BE49-F238E27FC236}">
                <a16:creationId xmlns:a16="http://schemas.microsoft.com/office/drawing/2014/main" xmlns="" id="{BFF58D43-C119-9E42-8BC8-1DAB8721758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" descr="ESPOL :: Académico en Línea">
            <a:extLst>
              <a:ext uri="{FF2B5EF4-FFF2-40B4-BE49-F238E27FC236}">
                <a16:creationId xmlns:a16="http://schemas.microsoft.com/office/drawing/2014/main" xmlns="" id="{2CE07E66-3BD8-8443-88F2-4BA172E99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18" y="4412903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6"/>
          <p:cNvSpPr txBox="1">
            <a:spLocks noGrp="1"/>
          </p:cNvSpPr>
          <p:nvPr>
            <p:ph type="ctrTitle"/>
          </p:nvPr>
        </p:nvSpPr>
        <p:spPr>
          <a:xfrm flipH="1">
            <a:off x="1147650" y="2508375"/>
            <a:ext cx="5005500" cy="10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ESPOL</a:t>
            </a:r>
            <a:endParaRPr dirty="0"/>
          </a:p>
        </p:txBody>
      </p:sp>
      <p:sp>
        <p:nvSpPr>
          <p:cNvPr id="192" name="Google Shape;192;p36"/>
          <p:cNvSpPr txBox="1">
            <a:spLocks noGrp="1"/>
          </p:cNvSpPr>
          <p:nvPr>
            <p:ph type="title" idx="2"/>
          </p:nvPr>
        </p:nvSpPr>
        <p:spPr>
          <a:xfrm flipH="1">
            <a:off x="1147579" y="1747075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93" name="Google Shape;193;p36"/>
          <p:cNvSpPr txBox="1">
            <a:spLocks noGrp="1"/>
          </p:cNvSpPr>
          <p:nvPr>
            <p:ph type="subTitle" idx="1"/>
          </p:nvPr>
        </p:nvSpPr>
        <p:spPr>
          <a:xfrm>
            <a:off x="1147575" y="3452184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TRAYECTORIA</a:t>
            </a:r>
            <a:endParaRPr dirty="0"/>
          </a:p>
        </p:txBody>
      </p:sp>
      <p:cxnSp>
        <p:nvCxnSpPr>
          <p:cNvPr id="194" name="Google Shape;194;p36"/>
          <p:cNvCxnSpPr/>
          <p:nvPr/>
        </p:nvCxnSpPr>
        <p:spPr>
          <a:xfrm>
            <a:off x="0" y="3451500"/>
            <a:ext cx="15615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Google Shape;15;p6">
            <a:extLst>
              <a:ext uri="{FF2B5EF4-FFF2-40B4-BE49-F238E27FC236}">
                <a16:creationId xmlns:a16="http://schemas.microsoft.com/office/drawing/2014/main" xmlns="" id="{E9EA9177-BA92-CB49-81A0-B8AAEC295FF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ESPOL :: Académico en Línea">
            <a:extLst>
              <a:ext uri="{FF2B5EF4-FFF2-40B4-BE49-F238E27FC236}">
                <a16:creationId xmlns:a16="http://schemas.microsoft.com/office/drawing/2014/main" xmlns="" id="{E128E200-BE7F-EA44-92C9-7BF484CAD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18" y="4412903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3"/>
          <p:cNvSpPr txBox="1">
            <a:spLocks noGrp="1"/>
          </p:cNvSpPr>
          <p:nvPr>
            <p:ph type="ctrTitle" idx="6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/>
              <a:t>TRAYECTORIA</a:t>
            </a:r>
          </a:p>
        </p:txBody>
      </p:sp>
      <p:sp>
        <p:nvSpPr>
          <p:cNvPr id="298" name="Google Shape;298;p43"/>
          <p:cNvSpPr txBox="1">
            <a:spLocks noGrp="1"/>
          </p:cNvSpPr>
          <p:nvPr>
            <p:ph type="ctrTitle" idx="4"/>
          </p:nvPr>
        </p:nvSpPr>
        <p:spPr>
          <a:xfrm>
            <a:off x="5908800" y="2804713"/>
            <a:ext cx="26736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/>
              <a:t>VINCULACIÓN CON LA SOCIEDAD</a:t>
            </a:r>
          </a:p>
        </p:txBody>
      </p:sp>
      <p:sp>
        <p:nvSpPr>
          <p:cNvPr id="299" name="Google Shape;299;p43"/>
          <p:cNvSpPr txBox="1">
            <a:spLocks noGrp="1"/>
          </p:cNvSpPr>
          <p:nvPr>
            <p:ph type="subTitle" idx="1"/>
          </p:nvPr>
        </p:nvSpPr>
        <p:spPr>
          <a:xfrm>
            <a:off x="872450" y="2861874"/>
            <a:ext cx="20520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dirty="0">
                <a:solidFill>
                  <a:schemeClr val="dk1"/>
                </a:solidFill>
              </a:rPr>
              <a:t>Creada en 1958, ESPOL destacó como una universidad de docencia de alta calidad en el campo de la ingeniería. A partir de los 90’s integra formación en áreas sociales, humanísticas, arte y diseño.</a:t>
            </a:r>
            <a:endParaRPr lang="es-ES_tradnl" sz="1200" dirty="0"/>
          </a:p>
        </p:txBody>
      </p:sp>
      <p:sp>
        <p:nvSpPr>
          <p:cNvPr id="300" name="Google Shape;300;p43"/>
          <p:cNvSpPr txBox="1">
            <a:spLocks noGrp="1"/>
          </p:cNvSpPr>
          <p:nvPr>
            <p:ph type="ctrTitle"/>
          </p:nvPr>
        </p:nvSpPr>
        <p:spPr>
          <a:xfrm>
            <a:off x="561600" y="2576112"/>
            <a:ext cx="26736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/>
              <a:t>DOCENCIA</a:t>
            </a:r>
          </a:p>
        </p:txBody>
      </p:sp>
      <p:sp>
        <p:nvSpPr>
          <p:cNvPr id="301" name="Google Shape;301;p43"/>
          <p:cNvSpPr txBox="1">
            <a:spLocks noGrp="1"/>
          </p:cNvSpPr>
          <p:nvPr>
            <p:ph type="subTitle" idx="5"/>
          </p:nvPr>
        </p:nvSpPr>
        <p:spPr>
          <a:xfrm>
            <a:off x="6144967" y="3132810"/>
            <a:ext cx="2218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dirty="0">
                <a:solidFill>
                  <a:schemeClr val="dk1"/>
                </a:solidFill>
              </a:rPr>
              <a:t>En la última década desarrolla proyectos para vincularse con el desarrollo local. Enfoque hacia la demanda en la docencia y en la investigación.</a:t>
            </a:r>
            <a:endParaRPr lang="es-ES_tradnl" sz="1200" dirty="0"/>
          </a:p>
        </p:txBody>
      </p:sp>
      <p:sp>
        <p:nvSpPr>
          <p:cNvPr id="302" name="Google Shape;302;p43"/>
          <p:cNvSpPr txBox="1">
            <a:spLocks noGrp="1"/>
          </p:cNvSpPr>
          <p:nvPr>
            <p:ph type="ctrTitle" idx="2"/>
          </p:nvPr>
        </p:nvSpPr>
        <p:spPr>
          <a:xfrm>
            <a:off x="3235200" y="2804713"/>
            <a:ext cx="26736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/>
              <a:t>INVESTIGACIÓN</a:t>
            </a:r>
          </a:p>
        </p:txBody>
      </p:sp>
      <p:sp>
        <p:nvSpPr>
          <p:cNvPr id="303" name="Google Shape;303;p43"/>
          <p:cNvSpPr txBox="1">
            <a:spLocks noGrp="1"/>
          </p:cNvSpPr>
          <p:nvPr>
            <p:ph type="subTitle" idx="3"/>
          </p:nvPr>
        </p:nvSpPr>
        <p:spPr>
          <a:xfrm>
            <a:off x="3465311" y="1630750"/>
            <a:ext cx="2218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_tradnl" sz="1200" dirty="0">
                <a:solidFill>
                  <a:schemeClr val="dk1"/>
                </a:solidFill>
              </a:rPr>
              <a:t>Por la misma época y con apoyo de cooperación internacional fortalece su capacidad de investigación, forma investigadores y desarrolla infraestructura.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_tradnl" dirty="0"/>
          </a:p>
        </p:txBody>
      </p:sp>
      <p:cxnSp>
        <p:nvCxnSpPr>
          <p:cNvPr id="304" name="Google Shape;304;p43"/>
          <p:cNvCxnSpPr/>
          <p:nvPr/>
        </p:nvCxnSpPr>
        <p:spPr>
          <a:xfrm>
            <a:off x="3235200" y="2186175"/>
            <a:ext cx="0" cy="16476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5" name="Google Shape;305;p43"/>
          <p:cNvCxnSpPr/>
          <p:nvPr/>
        </p:nvCxnSpPr>
        <p:spPr>
          <a:xfrm>
            <a:off x="5908800" y="2186175"/>
            <a:ext cx="0" cy="16476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9" name="Google Shape;15;p6">
            <a:extLst>
              <a:ext uri="{FF2B5EF4-FFF2-40B4-BE49-F238E27FC236}">
                <a16:creationId xmlns:a16="http://schemas.microsoft.com/office/drawing/2014/main" xmlns="" id="{6905F705-78BC-3440-8AB3-CA8A2B93D5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2" descr="ESPOL :: Académico en Línea">
            <a:extLst>
              <a:ext uri="{FF2B5EF4-FFF2-40B4-BE49-F238E27FC236}">
                <a16:creationId xmlns:a16="http://schemas.microsoft.com/office/drawing/2014/main" xmlns="" id="{7278E80E-DC51-4B4F-A48C-01B81B9C3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18" y="4412903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oogle Shape;8143;p74">
            <a:extLst>
              <a:ext uri="{FF2B5EF4-FFF2-40B4-BE49-F238E27FC236}">
                <a16:creationId xmlns:a16="http://schemas.microsoft.com/office/drawing/2014/main" xmlns="" id="{386A35A9-668E-6F45-AABB-EBA2562446C7}"/>
              </a:ext>
            </a:extLst>
          </p:cNvPr>
          <p:cNvGrpSpPr/>
          <p:nvPr/>
        </p:nvGrpSpPr>
        <p:grpSpPr>
          <a:xfrm>
            <a:off x="4366073" y="3329115"/>
            <a:ext cx="426462" cy="418363"/>
            <a:chOff x="-1183550" y="3586525"/>
            <a:chExt cx="296175" cy="2905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2" name="Google Shape;8144;p74">
              <a:extLst>
                <a:ext uri="{FF2B5EF4-FFF2-40B4-BE49-F238E27FC236}">
                  <a16:creationId xmlns:a16="http://schemas.microsoft.com/office/drawing/2014/main" xmlns="" id="{1FF404A0-6045-CF48-A968-B4500A3580E1}"/>
                </a:ext>
              </a:extLst>
            </p:cNvPr>
            <p:cNvSpPr/>
            <p:nvPr/>
          </p:nvSpPr>
          <p:spPr>
            <a:xfrm>
              <a:off x="-927575" y="3671500"/>
              <a:ext cx="40200" cy="16575"/>
            </a:xfrm>
            <a:custGeom>
              <a:avLst/>
              <a:gdLst/>
              <a:ahLst/>
              <a:cxnLst/>
              <a:rect l="l" t="t" r="r" b="b"/>
              <a:pathLst>
                <a:path w="1608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6" y="663"/>
                    <a:pt x="1166" y="663"/>
                  </a:cubicBezTo>
                  <a:cubicBezTo>
                    <a:pt x="1607" y="663"/>
                    <a:pt x="1597" y="0"/>
                    <a:pt x="11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145;p74">
              <a:extLst>
                <a:ext uri="{FF2B5EF4-FFF2-40B4-BE49-F238E27FC236}">
                  <a16:creationId xmlns:a16="http://schemas.microsoft.com/office/drawing/2014/main" xmlns="" id="{66993191-C066-AD45-A883-846E1E49525C}"/>
                </a:ext>
              </a:extLst>
            </p:cNvPr>
            <p:cNvSpPr/>
            <p:nvPr/>
          </p:nvSpPr>
          <p:spPr>
            <a:xfrm>
              <a:off x="-1183550" y="3671500"/>
              <a:ext cx="39400" cy="16575"/>
            </a:xfrm>
            <a:custGeom>
              <a:avLst/>
              <a:gdLst/>
              <a:ahLst/>
              <a:cxnLst/>
              <a:rect l="l" t="t" r="r" b="b"/>
              <a:pathLst>
                <a:path w="1576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4" y="663"/>
                    <a:pt x="1163" y="663"/>
                  </a:cubicBezTo>
                  <a:cubicBezTo>
                    <a:pt x="1576" y="663"/>
                    <a:pt x="1566" y="0"/>
                    <a:pt x="11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146;p74">
              <a:extLst>
                <a:ext uri="{FF2B5EF4-FFF2-40B4-BE49-F238E27FC236}">
                  <a16:creationId xmlns:a16="http://schemas.microsoft.com/office/drawing/2014/main" xmlns="" id="{A3C60141-8A7B-E740-9AA0-D2AB604A11D2}"/>
                </a:ext>
              </a:extLst>
            </p:cNvPr>
            <p:cNvSpPr/>
            <p:nvPr/>
          </p:nvSpPr>
          <p:spPr>
            <a:xfrm>
              <a:off x="-944250" y="3603025"/>
              <a:ext cx="39525" cy="26375"/>
            </a:xfrm>
            <a:custGeom>
              <a:avLst/>
              <a:gdLst/>
              <a:ahLst/>
              <a:cxnLst/>
              <a:rect l="l" t="t" r="r" b="b"/>
              <a:pathLst>
                <a:path w="1581" h="1055" extrusionOk="0">
                  <a:moveTo>
                    <a:pt x="1086" y="1"/>
                  </a:moveTo>
                  <a:cubicBezTo>
                    <a:pt x="1024" y="1"/>
                    <a:pt x="957" y="19"/>
                    <a:pt x="888" y="61"/>
                  </a:cubicBezTo>
                  <a:lnTo>
                    <a:pt x="321" y="408"/>
                  </a:lnTo>
                  <a:cubicBezTo>
                    <a:pt x="0" y="595"/>
                    <a:pt x="179" y="1054"/>
                    <a:pt x="490" y="1054"/>
                  </a:cubicBezTo>
                  <a:cubicBezTo>
                    <a:pt x="546" y="1054"/>
                    <a:pt x="606" y="1040"/>
                    <a:pt x="668" y="1006"/>
                  </a:cubicBezTo>
                  <a:lnTo>
                    <a:pt x="1266" y="660"/>
                  </a:lnTo>
                  <a:cubicBezTo>
                    <a:pt x="1581" y="450"/>
                    <a:pt x="1394" y="1"/>
                    <a:pt x="10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147;p74">
              <a:extLst>
                <a:ext uri="{FF2B5EF4-FFF2-40B4-BE49-F238E27FC236}">
                  <a16:creationId xmlns:a16="http://schemas.microsoft.com/office/drawing/2014/main" xmlns="" id="{BE098711-4E61-AC4B-AD50-A20CCA9B35DD}"/>
                </a:ext>
              </a:extLst>
            </p:cNvPr>
            <p:cNvSpPr/>
            <p:nvPr/>
          </p:nvSpPr>
          <p:spPr>
            <a:xfrm>
              <a:off x="-1166200" y="3731225"/>
              <a:ext cx="39700" cy="26075"/>
            </a:xfrm>
            <a:custGeom>
              <a:avLst/>
              <a:gdLst/>
              <a:ahLst/>
              <a:cxnLst/>
              <a:rect l="l" t="t" r="r" b="b"/>
              <a:pathLst>
                <a:path w="1588" h="1043" extrusionOk="0">
                  <a:moveTo>
                    <a:pt x="1071" y="1"/>
                  </a:moveTo>
                  <a:cubicBezTo>
                    <a:pt x="1021" y="1"/>
                    <a:pt x="968" y="12"/>
                    <a:pt x="913" y="37"/>
                  </a:cubicBezTo>
                  <a:lnTo>
                    <a:pt x="315" y="384"/>
                  </a:lnTo>
                  <a:cubicBezTo>
                    <a:pt x="0" y="593"/>
                    <a:pt x="187" y="1043"/>
                    <a:pt x="495" y="1043"/>
                  </a:cubicBezTo>
                  <a:cubicBezTo>
                    <a:pt x="557" y="1043"/>
                    <a:pt x="624" y="1025"/>
                    <a:pt x="693" y="982"/>
                  </a:cubicBezTo>
                  <a:lnTo>
                    <a:pt x="1260" y="636"/>
                  </a:lnTo>
                  <a:cubicBezTo>
                    <a:pt x="1587" y="472"/>
                    <a:pt x="1395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148;p74">
              <a:extLst>
                <a:ext uri="{FF2B5EF4-FFF2-40B4-BE49-F238E27FC236}">
                  <a16:creationId xmlns:a16="http://schemas.microsoft.com/office/drawing/2014/main" xmlns="" id="{139FEF12-6997-FB48-A24A-D0CB95C90E6C}"/>
                </a:ext>
              </a:extLst>
            </p:cNvPr>
            <p:cNvSpPr/>
            <p:nvPr/>
          </p:nvSpPr>
          <p:spPr>
            <a:xfrm>
              <a:off x="-944925" y="3730950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515" y="0"/>
                  </a:moveTo>
                  <a:cubicBezTo>
                    <a:pt x="198" y="0"/>
                    <a:pt x="1" y="460"/>
                    <a:pt x="348" y="647"/>
                  </a:cubicBezTo>
                  <a:lnTo>
                    <a:pt x="915" y="993"/>
                  </a:lnTo>
                  <a:cubicBezTo>
                    <a:pt x="984" y="1036"/>
                    <a:pt x="1052" y="1054"/>
                    <a:pt x="1114" y="1054"/>
                  </a:cubicBezTo>
                  <a:cubicBezTo>
                    <a:pt x="1421" y="1054"/>
                    <a:pt x="1608" y="609"/>
                    <a:pt x="1293" y="426"/>
                  </a:cubicBezTo>
                  <a:lnTo>
                    <a:pt x="695" y="48"/>
                  </a:lnTo>
                  <a:cubicBezTo>
                    <a:pt x="633" y="15"/>
                    <a:pt x="572" y="0"/>
                    <a:pt x="5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149;p74">
              <a:extLst>
                <a:ext uri="{FF2B5EF4-FFF2-40B4-BE49-F238E27FC236}">
                  <a16:creationId xmlns:a16="http://schemas.microsoft.com/office/drawing/2014/main" xmlns="" id="{270AF955-BBA6-F647-89FA-978B91760A2D}"/>
                </a:ext>
              </a:extLst>
            </p:cNvPr>
            <p:cNvSpPr/>
            <p:nvPr/>
          </p:nvSpPr>
          <p:spPr>
            <a:xfrm>
              <a:off x="-1167000" y="3603025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477" y="1"/>
                  </a:moveTo>
                  <a:cubicBezTo>
                    <a:pt x="188" y="1"/>
                    <a:pt x="1" y="450"/>
                    <a:pt x="315" y="660"/>
                  </a:cubicBezTo>
                  <a:lnTo>
                    <a:pt x="914" y="1006"/>
                  </a:lnTo>
                  <a:cubicBezTo>
                    <a:pt x="981" y="1040"/>
                    <a:pt x="1044" y="1054"/>
                    <a:pt x="1103" y="1054"/>
                  </a:cubicBezTo>
                  <a:cubicBezTo>
                    <a:pt x="1434" y="1054"/>
                    <a:pt x="1608" y="595"/>
                    <a:pt x="1260" y="408"/>
                  </a:cubicBezTo>
                  <a:lnTo>
                    <a:pt x="662" y="61"/>
                  </a:lnTo>
                  <a:cubicBezTo>
                    <a:pt x="598" y="19"/>
                    <a:pt x="536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150;p74">
              <a:extLst>
                <a:ext uri="{FF2B5EF4-FFF2-40B4-BE49-F238E27FC236}">
                  <a16:creationId xmlns:a16="http://schemas.microsoft.com/office/drawing/2014/main" xmlns="" id="{D1FCFB6D-3453-BA4C-B280-EB06765BAE9C}"/>
                </a:ext>
              </a:extLst>
            </p:cNvPr>
            <p:cNvSpPr/>
            <p:nvPr/>
          </p:nvSpPr>
          <p:spPr>
            <a:xfrm>
              <a:off x="-1065400" y="3658900"/>
              <a:ext cx="59875" cy="77200"/>
            </a:xfrm>
            <a:custGeom>
              <a:avLst/>
              <a:gdLst/>
              <a:ahLst/>
              <a:cxnLst/>
              <a:rect l="l" t="t" r="r" b="b"/>
              <a:pathLst>
                <a:path w="2395" h="3088" extrusionOk="0">
                  <a:moveTo>
                    <a:pt x="882" y="0"/>
                  </a:moveTo>
                  <a:lnTo>
                    <a:pt x="0" y="1355"/>
                  </a:lnTo>
                  <a:lnTo>
                    <a:pt x="1355" y="1922"/>
                  </a:lnTo>
                  <a:cubicBezTo>
                    <a:pt x="1450" y="1953"/>
                    <a:pt x="1544" y="2111"/>
                    <a:pt x="1544" y="2237"/>
                  </a:cubicBezTo>
                  <a:lnTo>
                    <a:pt x="1544" y="3088"/>
                  </a:lnTo>
                  <a:lnTo>
                    <a:pt x="2395" y="1733"/>
                  </a:lnTo>
                  <a:lnTo>
                    <a:pt x="1071" y="1166"/>
                  </a:lnTo>
                  <a:cubicBezTo>
                    <a:pt x="945" y="1134"/>
                    <a:pt x="882" y="1008"/>
                    <a:pt x="882" y="851"/>
                  </a:cubicBezTo>
                  <a:lnTo>
                    <a:pt x="8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151;p74">
              <a:extLst>
                <a:ext uri="{FF2B5EF4-FFF2-40B4-BE49-F238E27FC236}">
                  <a16:creationId xmlns:a16="http://schemas.microsoft.com/office/drawing/2014/main" xmlns="" id="{499A8C65-1741-0048-BFC1-C3DABB743197}"/>
                </a:ext>
              </a:extLst>
            </p:cNvPr>
            <p:cNvSpPr/>
            <p:nvPr/>
          </p:nvSpPr>
          <p:spPr>
            <a:xfrm>
              <a:off x="-1078000" y="3809325"/>
              <a:ext cx="85075" cy="67750"/>
            </a:xfrm>
            <a:custGeom>
              <a:avLst/>
              <a:gdLst/>
              <a:ahLst/>
              <a:cxnLst/>
              <a:rect l="l" t="t" r="r" b="b"/>
              <a:pathLst>
                <a:path w="3403" h="2710" extrusionOk="0">
                  <a:moveTo>
                    <a:pt x="0" y="1"/>
                  </a:moveTo>
                  <a:lnTo>
                    <a:pt x="0" y="662"/>
                  </a:lnTo>
                  <a:lnTo>
                    <a:pt x="1008" y="662"/>
                  </a:lnTo>
                  <a:cubicBezTo>
                    <a:pt x="1449" y="662"/>
                    <a:pt x="1481" y="1324"/>
                    <a:pt x="1008" y="1324"/>
                  </a:cubicBezTo>
                  <a:lnTo>
                    <a:pt x="0" y="1324"/>
                  </a:lnTo>
                  <a:lnTo>
                    <a:pt x="0" y="1670"/>
                  </a:lnTo>
                  <a:cubicBezTo>
                    <a:pt x="0" y="2237"/>
                    <a:pt x="473" y="2710"/>
                    <a:pt x="1008" y="2710"/>
                  </a:cubicBezTo>
                  <a:lnTo>
                    <a:pt x="2395" y="2710"/>
                  </a:lnTo>
                  <a:cubicBezTo>
                    <a:pt x="2962" y="2710"/>
                    <a:pt x="3403" y="2237"/>
                    <a:pt x="3403" y="1670"/>
                  </a:cubicBezTo>
                  <a:lnTo>
                    <a:pt x="3403" y="1324"/>
                  </a:lnTo>
                  <a:lnTo>
                    <a:pt x="2395" y="1324"/>
                  </a:lnTo>
                  <a:cubicBezTo>
                    <a:pt x="1954" y="1324"/>
                    <a:pt x="1922" y="662"/>
                    <a:pt x="2395" y="662"/>
                  </a:cubicBezTo>
                  <a:lnTo>
                    <a:pt x="3403" y="662"/>
                  </a:lnTo>
                  <a:lnTo>
                    <a:pt x="34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152;p74">
              <a:extLst>
                <a:ext uri="{FF2B5EF4-FFF2-40B4-BE49-F238E27FC236}">
                  <a16:creationId xmlns:a16="http://schemas.microsoft.com/office/drawing/2014/main" xmlns="" id="{29A6056F-AA96-3643-8F28-88EA284E3B2D}"/>
                </a:ext>
              </a:extLst>
            </p:cNvPr>
            <p:cNvSpPr/>
            <p:nvPr/>
          </p:nvSpPr>
          <p:spPr>
            <a:xfrm>
              <a:off x="-1135500" y="3586525"/>
              <a:ext cx="193775" cy="204700"/>
            </a:xfrm>
            <a:custGeom>
              <a:avLst/>
              <a:gdLst/>
              <a:ahLst/>
              <a:cxnLst/>
              <a:rect l="l" t="t" r="r" b="b"/>
              <a:pathLst>
                <a:path w="7751" h="8188" extrusionOk="0">
                  <a:moveTo>
                    <a:pt x="4023" y="1424"/>
                  </a:moveTo>
                  <a:cubicBezTo>
                    <a:pt x="4201" y="1424"/>
                    <a:pt x="4380" y="1561"/>
                    <a:pt x="4380" y="1761"/>
                  </a:cubicBezTo>
                  <a:lnTo>
                    <a:pt x="4380" y="3588"/>
                  </a:lnTo>
                  <a:lnTo>
                    <a:pt x="5892" y="4124"/>
                  </a:lnTo>
                  <a:cubicBezTo>
                    <a:pt x="5955" y="4187"/>
                    <a:pt x="6049" y="4250"/>
                    <a:pt x="6081" y="4344"/>
                  </a:cubicBezTo>
                  <a:cubicBezTo>
                    <a:pt x="6081" y="4407"/>
                    <a:pt x="6081" y="4533"/>
                    <a:pt x="5986" y="4628"/>
                  </a:cubicBezTo>
                  <a:lnTo>
                    <a:pt x="4285" y="7369"/>
                  </a:lnTo>
                  <a:cubicBezTo>
                    <a:pt x="4222" y="7495"/>
                    <a:pt x="4127" y="7526"/>
                    <a:pt x="4033" y="7526"/>
                  </a:cubicBezTo>
                  <a:lnTo>
                    <a:pt x="3938" y="7526"/>
                  </a:lnTo>
                  <a:cubicBezTo>
                    <a:pt x="3781" y="7495"/>
                    <a:pt x="3718" y="7369"/>
                    <a:pt x="3718" y="7211"/>
                  </a:cubicBezTo>
                  <a:lnTo>
                    <a:pt x="3718" y="5384"/>
                  </a:lnTo>
                  <a:lnTo>
                    <a:pt x="2206" y="4817"/>
                  </a:lnTo>
                  <a:cubicBezTo>
                    <a:pt x="2143" y="4754"/>
                    <a:pt x="2048" y="4691"/>
                    <a:pt x="2017" y="4596"/>
                  </a:cubicBezTo>
                  <a:cubicBezTo>
                    <a:pt x="1985" y="4533"/>
                    <a:pt x="2017" y="4407"/>
                    <a:pt x="2048" y="4344"/>
                  </a:cubicBezTo>
                  <a:lnTo>
                    <a:pt x="3749" y="1572"/>
                  </a:lnTo>
                  <a:cubicBezTo>
                    <a:pt x="3818" y="1469"/>
                    <a:pt x="3920" y="1424"/>
                    <a:pt x="4023" y="1424"/>
                  </a:cubicBezTo>
                  <a:close/>
                  <a:moveTo>
                    <a:pt x="4019" y="1"/>
                  </a:moveTo>
                  <a:cubicBezTo>
                    <a:pt x="3743" y="1"/>
                    <a:pt x="3463" y="31"/>
                    <a:pt x="3182" y="91"/>
                  </a:cubicBezTo>
                  <a:cubicBezTo>
                    <a:pt x="1733" y="406"/>
                    <a:pt x="567" y="1572"/>
                    <a:pt x="284" y="3084"/>
                  </a:cubicBezTo>
                  <a:cubicBezTo>
                    <a:pt x="0" y="4533"/>
                    <a:pt x="599" y="5479"/>
                    <a:pt x="1040" y="6140"/>
                  </a:cubicBezTo>
                  <a:cubicBezTo>
                    <a:pt x="1922" y="7526"/>
                    <a:pt x="1387" y="7526"/>
                    <a:pt x="1670" y="8188"/>
                  </a:cubicBezTo>
                  <a:lnTo>
                    <a:pt x="6301" y="8188"/>
                  </a:lnTo>
                  <a:cubicBezTo>
                    <a:pt x="6553" y="7526"/>
                    <a:pt x="6018" y="7526"/>
                    <a:pt x="6931" y="6109"/>
                  </a:cubicBezTo>
                  <a:cubicBezTo>
                    <a:pt x="7373" y="5447"/>
                    <a:pt x="7719" y="4817"/>
                    <a:pt x="7719" y="3746"/>
                  </a:cubicBezTo>
                  <a:cubicBezTo>
                    <a:pt x="7751" y="2612"/>
                    <a:pt x="7246" y="1540"/>
                    <a:pt x="6396" y="847"/>
                  </a:cubicBezTo>
                  <a:cubicBezTo>
                    <a:pt x="5726" y="297"/>
                    <a:pt x="4892" y="1"/>
                    <a:pt x="40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8172;p74">
            <a:extLst>
              <a:ext uri="{FF2B5EF4-FFF2-40B4-BE49-F238E27FC236}">
                <a16:creationId xmlns:a16="http://schemas.microsoft.com/office/drawing/2014/main" xmlns="" id="{22D51F58-B415-D54E-83EE-92B65473A650}"/>
              </a:ext>
            </a:extLst>
          </p:cNvPr>
          <p:cNvGrpSpPr/>
          <p:nvPr/>
        </p:nvGrpSpPr>
        <p:grpSpPr>
          <a:xfrm>
            <a:off x="7043679" y="1982384"/>
            <a:ext cx="420775" cy="393561"/>
            <a:chOff x="-4118225" y="3990475"/>
            <a:chExt cx="292225" cy="27332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2" name="Google Shape;8173;p74">
              <a:extLst>
                <a:ext uri="{FF2B5EF4-FFF2-40B4-BE49-F238E27FC236}">
                  <a16:creationId xmlns:a16="http://schemas.microsoft.com/office/drawing/2014/main" xmlns="" id="{2BDD0B47-E183-7C4B-A8CC-C3756E2BD967}"/>
                </a:ext>
              </a:extLst>
            </p:cNvPr>
            <p:cNvSpPr/>
            <p:nvPr/>
          </p:nvSpPr>
          <p:spPr>
            <a:xfrm>
              <a:off x="-3963850" y="404010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08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607"/>
                    <a:pt x="473" y="2048"/>
                    <a:pt x="1008" y="2048"/>
                  </a:cubicBezTo>
                  <a:cubicBezTo>
                    <a:pt x="1575" y="2048"/>
                    <a:pt x="2048" y="1607"/>
                    <a:pt x="2048" y="1040"/>
                  </a:cubicBezTo>
                  <a:cubicBezTo>
                    <a:pt x="2048" y="473"/>
                    <a:pt x="1575" y="0"/>
                    <a:pt x="10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174;p74">
              <a:extLst>
                <a:ext uri="{FF2B5EF4-FFF2-40B4-BE49-F238E27FC236}">
                  <a16:creationId xmlns:a16="http://schemas.microsoft.com/office/drawing/2014/main" xmlns="" id="{919F7B92-FF29-4946-ABE5-A1A5CACF8A3F}"/>
                </a:ext>
              </a:extLst>
            </p:cNvPr>
            <p:cNvSpPr/>
            <p:nvPr/>
          </p:nvSpPr>
          <p:spPr>
            <a:xfrm>
              <a:off x="-4015050" y="3990475"/>
              <a:ext cx="153600" cy="153625"/>
            </a:xfrm>
            <a:custGeom>
              <a:avLst/>
              <a:gdLst/>
              <a:ahLst/>
              <a:cxnLst/>
              <a:rect l="l" t="t" r="r" b="b"/>
              <a:pathLst>
                <a:path w="6144" h="6145" extrusionOk="0">
                  <a:moveTo>
                    <a:pt x="3056" y="1324"/>
                  </a:moveTo>
                  <a:cubicBezTo>
                    <a:pt x="4001" y="1324"/>
                    <a:pt x="4757" y="2080"/>
                    <a:pt x="4757" y="3025"/>
                  </a:cubicBezTo>
                  <a:cubicBezTo>
                    <a:pt x="4757" y="3970"/>
                    <a:pt x="4033" y="4726"/>
                    <a:pt x="3056" y="4726"/>
                  </a:cubicBezTo>
                  <a:cubicBezTo>
                    <a:pt x="2111" y="4726"/>
                    <a:pt x="1386" y="3970"/>
                    <a:pt x="1386" y="3025"/>
                  </a:cubicBezTo>
                  <a:cubicBezTo>
                    <a:pt x="1386" y="2080"/>
                    <a:pt x="2111" y="1324"/>
                    <a:pt x="3056" y="1324"/>
                  </a:cubicBezTo>
                  <a:close/>
                  <a:moveTo>
                    <a:pt x="3056" y="1"/>
                  </a:moveTo>
                  <a:cubicBezTo>
                    <a:pt x="1386" y="1"/>
                    <a:pt x="0" y="1355"/>
                    <a:pt x="0" y="3057"/>
                  </a:cubicBezTo>
                  <a:cubicBezTo>
                    <a:pt x="0" y="4758"/>
                    <a:pt x="1323" y="6144"/>
                    <a:pt x="3056" y="6144"/>
                  </a:cubicBezTo>
                  <a:cubicBezTo>
                    <a:pt x="4757" y="6144"/>
                    <a:pt x="6144" y="4758"/>
                    <a:pt x="6144" y="3057"/>
                  </a:cubicBezTo>
                  <a:cubicBezTo>
                    <a:pt x="6144" y="1355"/>
                    <a:pt x="4757" y="1"/>
                    <a:pt x="30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175;p74">
              <a:extLst>
                <a:ext uri="{FF2B5EF4-FFF2-40B4-BE49-F238E27FC236}">
                  <a16:creationId xmlns:a16="http://schemas.microsoft.com/office/drawing/2014/main" xmlns="" id="{1686AE24-FB31-0D4D-B5E1-281833DE824F}"/>
                </a:ext>
              </a:extLst>
            </p:cNvPr>
            <p:cNvSpPr/>
            <p:nvPr/>
          </p:nvSpPr>
          <p:spPr>
            <a:xfrm>
              <a:off x="-4118225" y="4144075"/>
              <a:ext cx="33875" cy="119725"/>
            </a:xfrm>
            <a:custGeom>
              <a:avLst/>
              <a:gdLst/>
              <a:ahLst/>
              <a:cxnLst/>
              <a:rect l="l" t="t" r="r" b="b"/>
              <a:pathLst>
                <a:path w="1355" h="4789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4442"/>
                  </a:lnTo>
                  <a:cubicBezTo>
                    <a:pt x="0" y="4631"/>
                    <a:pt x="158" y="4789"/>
                    <a:pt x="347" y="4789"/>
                  </a:cubicBezTo>
                  <a:lnTo>
                    <a:pt x="1008" y="4789"/>
                  </a:lnTo>
                  <a:cubicBezTo>
                    <a:pt x="1134" y="4789"/>
                    <a:pt x="1260" y="4757"/>
                    <a:pt x="1355" y="4726"/>
                  </a:cubicBezTo>
                  <a:lnTo>
                    <a:pt x="1355" y="63"/>
                  </a:lnTo>
                  <a:cubicBezTo>
                    <a:pt x="1260" y="32"/>
                    <a:pt x="1134" y="0"/>
                    <a:pt x="10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176;p74">
              <a:extLst>
                <a:ext uri="{FF2B5EF4-FFF2-40B4-BE49-F238E27FC236}">
                  <a16:creationId xmlns:a16="http://schemas.microsoft.com/office/drawing/2014/main" xmlns="" id="{9F0EB561-5FF7-FA48-B562-6B662D22235A}"/>
                </a:ext>
              </a:extLst>
            </p:cNvPr>
            <p:cNvSpPr/>
            <p:nvPr/>
          </p:nvSpPr>
          <p:spPr>
            <a:xfrm>
              <a:off x="-4067050" y="4143750"/>
              <a:ext cx="241050" cy="120050"/>
            </a:xfrm>
            <a:custGeom>
              <a:avLst/>
              <a:gdLst/>
              <a:ahLst/>
              <a:cxnLst/>
              <a:rect l="l" t="t" r="r" b="b"/>
              <a:pathLst>
                <a:path w="9642" h="4802" extrusionOk="0">
                  <a:moveTo>
                    <a:pt x="1750" y="1"/>
                  </a:moveTo>
                  <a:cubicBezTo>
                    <a:pt x="1124" y="1"/>
                    <a:pt x="537" y="197"/>
                    <a:pt x="1" y="549"/>
                  </a:cubicBezTo>
                  <a:lnTo>
                    <a:pt x="1" y="4550"/>
                  </a:lnTo>
                  <a:cubicBezTo>
                    <a:pt x="410" y="4707"/>
                    <a:pt x="883" y="4802"/>
                    <a:pt x="1356" y="4802"/>
                  </a:cubicBezTo>
                  <a:lnTo>
                    <a:pt x="5294" y="4802"/>
                  </a:lnTo>
                  <a:cubicBezTo>
                    <a:pt x="5735" y="4802"/>
                    <a:pt x="6144" y="4644"/>
                    <a:pt x="6459" y="4392"/>
                  </a:cubicBezTo>
                  <a:cubicBezTo>
                    <a:pt x="6459" y="4392"/>
                    <a:pt x="8507" y="2502"/>
                    <a:pt x="9169" y="1872"/>
                  </a:cubicBezTo>
                  <a:cubicBezTo>
                    <a:pt x="9169" y="1872"/>
                    <a:pt x="9547" y="1399"/>
                    <a:pt x="9547" y="1021"/>
                  </a:cubicBezTo>
                  <a:cubicBezTo>
                    <a:pt x="9641" y="454"/>
                    <a:pt x="9169" y="13"/>
                    <a:pt x="8602" y="13"/>
                  </a:cubicBezTo>
                  <a:cubicBezTo>
                    <a:pt x="8413" y="13"/>
                    <a:pt x="7751" y="202"/>
                    <a:pt x="6711" y="1777"/>
                  </a:cubicBezTo>
                  <a:cubicBezTo>
                    <a:pt x="6333" y="2376"/>
                    <a:pt x="5766" y="2754"/>
                    <a:pt x="5199" y="2754"/>
                  </a:cubicBezTo>
                  <a:lnTo>
                    <a:pt x="2710" y="2754"/>
                  </a:lnTo>
                  <a:cubicBezTo>
                    <a:pt x="2584" y="2754"/>
                    <a:pt x="2458" y="2849"/>
                    <a:pt x="2395" y="2975"/>
                  </a:cubicBezTo>
                  <a:cubicBezTo>
                    <a:pt x="2333" y="3099"/>
                    <a:pt x="2223" y="3152"/>
                    <a:pt x="2110" y="3152"/>
                  </a:cubicBezTo>
                  <a:cubicBezTo>
                    <a:pt x="1880" y="3152"/>
                    <a:pt x="1638" y="2934"/>
                    <a:pt x="1765" y="2660"/>
                  </a:cubicBezTo>
                  <a:cubicBezTo>
                    <a:pt x="1923" y="2344"/>
                    <a:pt x="2238" y="2092"/>
                    <a:pt x="2616" y="2092"/>
                  </a:cubicBezTo>
                  <a:lnTo>
                    <a:pt x="5231" y="2092"/>
                  </a:lnTo>
                  <a:cubicBezTo>
                    <a:pt x="6081" y="2061"/>
                    <a:pt x="6081" y="706"/>
                    <a:pt x="5136" y="706"/>
                  </a:cubicBezTo>
                  <a:lnTo>
                    <a:pt x="3844" y="706"/>
                  </a:lnTo>
                  <a:cubicBezTo>
                    <a:pt x="3116" y="220"/>
                    <a:pt x="2412" y="1"/>
                    <a:pt x="17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8196;p74">
            <a:extLst>
              <a:ext uri="{FF2B5EF4-FFF2-40B4-BE49-F238E27FC236}">
                <a16:creationId xmlns:a16="http://schemas.microsoft.com/office/drawing/2014/main" xmlns="" id="{8DC90C99-A802-2E46-8DD5-20189E010ACC}"/>
              </a:ext>
            </a:extLst>
          </p:cNvPr>
          <p:cNvGrpSpPr/>
          <p:nvPr/>
        </p:nvGrpSpPr>
        <p:grpSpPr>
          <a:xfrm>
            <a:off x="1796002" y="2085571"/>
            <a:ext cx="424195" cy="419659"/>
            <a:chOff x="-5611575" y="3272950"/>
            <a:chExt cx="294600" cy="2914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7" name="Google Shape;8197;p74">
              <a:extLst>
                <a:ext uri="{FF2B5EF4-FFF2-40B4-BE49-F238E27FC236}">
                  <a16:creationId xmlns:a16="http://schemas.microsoft.com/office/drawing/2014/main" xmlns="" id="{7BD622E2-1BC2-EF46-B7D6-51AEE7FFC748}"/>
                </a:ext>
              </a:extLst>
            </p:cNvPr>
            <p:cNvSpPr/>
            <p:nvPr/>
          </p:nvSpPr>
          <p:spPr>
            <a:xfrm>
              <a:off x="-5594250" y="3273750"/>
              <a:ext cx="85875" cy="84300"/>
            </a:xfrm>
            <a:custGeom>
              <a:avLst/>
              <a:gdLst/>
              <a:ahLst/>
              <a:cxnLst/>
              <a:rect l="l" t="t" r="r" b="b"/>
              <a:pathLst>
                <a:path w="3435" h="3372" extrusionOk="0">
                  <a:moveTo>
                    <a:pt x="1734" y="0"/>
                  </a:moveTo>
                  <a:cubicBezTo>
                    <a:pt x="788" y="0"/>
                    <a:pt x="32" y="756"/>
                    <a:pt x="32" y="1702"/>
                  </a:cubicBezTo>
                  <a:cubicBezTo>
                    <a:pt x="1" y="2678"/>
                    <a:pt x="820" y="3371"/>
                    <a:pt x="1702" y="3371"/>
                  </a:cubicBezTo>
                  <a:cubicBezTo>
                    <a:pt x="2269" y="3371"/>
                    <a:pt x="2899" y="3025"/>
                    <a:pt x="3214" y="2426"/>
                  </a:cubicBezTo>
                  <a:cubicBezTo>
                    <a:pt x="3340" y="2206"/>
                    <a:pt x="3435" y="1922"/>
                    <a:pt x="3435" y="1702"/>
                  </a:cubicBezTo>
                  <a:cubicBezTo>
                    <a:pt x="3435" y="756"/>
                    <a:pt x="2679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198;p74">
              <a:extLst>
                <a:ext uri="{FF2B5EF4-FFF2-40B4-BE49-F238E27FC236}">
                  <a16:creationId xmlns:a16="http://schemas.microsoft.com/office/drawing/2014/main" xmlns="" id="{DD46C0BE-994A-0644-8295-63887D7E24FD}"/>
                </a:ext>
              </a:extLst>
            </p:cNvPr>
            <p:cNvSpPr/>
            <p:nvPr/>
          </p:nvSpPr>
          <p:spPr>
            <a:xfrm>
              <a:off x="-5457200" y="3324950"/>
              <a:ext cx="67775" cy="67750"/>
            </a:xfrm>
            <a:custGeom>
              <a:avLst/>
              <a:gdLst/>
              <a:ahLst/>
              <a:cxnLst/>
              <a:rect l="l" t="t" r="r" b="b"/>
              <a:pathLst>
                <a:path w="2711" h="2710" extrusionOk="0">
                  <a:moveTo>
                    <a:pt x="1009" y="0"/>
                  </a:moveTo>
                  <a:cubicBezTo>
                    <a:pt x="410" y="158"/>
                    <a:pt x="1" y="662"/>
                    <a:pt x="1" y="1323"/>
                  </a:cubicBezTo>
                  <a:cubicBezTo>
                    <a:pt x="1" y="2079"/>
                    <a:pt x="631" y="2710"/>
                    <a:pt x="1355" y="2710"/>
                  </a:cubicBezTo>
                  <a:cubicBezTo>
                    <a:pt x="1985" y="2710"/>
                    <a:pt x="2553" y="2268"/>
                    <a:pt x="2710" y="1701"/>
                  </a:cubicBezTo>
                  <a:lnTo>
                    <a:pt x="1355" y="1701"/>
                  </a:lnTo>
                  <a:cubicBezTo>
                    <a:pt x="1166" y="1701"/>
                    <a:pt x="1009" y="1544"/>
                    <a:pt x="1009" y="1323"/>
                  </a:cubicBezTo>
                  <a:lnTo>
                    <a:pt x="100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199;p74">
              <a:extLst>
                <a:ext uri="{FF2B5EF4-FFF2-40B4-BE49-F238E27FC236}">
                  <a16:creationId xmlns:a16="http://schemas.microsoft.com/office/drawing/2014/main" xmlns="" id="{94A1DD18-1764-BD4B-9C98-C4C43E196166}"/>
                </a:ext>
              </a:extLst>
            </p:cNvPr>
            <p:cNvSpPr/>
            <p:nvPr/>
          </p:nvSpPr>
          <p:spPr>
            <a:xfrm>
              <a:off x="-5415450" y="3325725"/>
              <a:ext cx="25225" cy="24450"/>
            </a:xfrm>
            <a:custGeom>
              <a:avLst/>
              <a:gdLst/>
              <a:ahLst/>
              <a:cxnLst/>
              <a:rect l="l" t="t" r="r" b="b"/>
              <a:pathLst>
                <a:path w="1009" h="978" extrusionOk="0">
                  <a:moveTo>
                    <a:pt x="0" y="1"/>
                  </a:moveTo>
                  <a:lnTo>
                    <a:pt x="0" y="977"/>
                  </a:lnTo>
                  <a:lnTo>
                    <a:pt x="1009" y="977"/>
                  </a:lnTo>
                  <a:cubicBezTo>
                    <a:pt x="883" y="473"/>
                    <a:pt x="473" y="127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200;p74">
              <a:extLst>
                <a:ext uri="{FF2B5EF4-FFF2-40B4-BE49-F238E27FC236}">
                  <a16:creationId xmlns:a16="http://schemas.microsoft.com/office/drawing/2014/main" xmlns="" id="{5B475406-12BC-7D4A-B5DE-7835262F9AEE}"/>
                </a:ext>
              </a:extLst>
            </p:cNvPr>
            <p:cNvSpPr/>
            <p:nvPr/>
          </p:nvSpPr>
          <p:spPr>
            <a:xfrm>
              <a:off x="-5611575" y="3359600"/>
              <a:ext cx="118950" cy="204800"/>
            </a:xfrm>
            <a:custGeom>
              <a:avLst/>
              <a:gdLst/>
              <a:ahLst/>
              <a:cxnLst/>
              <a:rect l="l" t="t" r="r" b="b"/>
              <a:pathLst>
                <a:path w="4758" h="8192" extrusionOk="0">
                  <a:moveTo>
                    <a:pt x="694" y="0"/>
                  </a:moveTo>
                  <a:cubicBezTo>
                    <a:pt x="253" y="410"/>
                    <a:pt x="1" y="1008"/>
                    <a:pt x="1" y="1670"/>
                  </a:cubicBezTo>
                  <a:lnTo>
                    <a:pt x="1" y="3718"/>
                  </a:lnTo>
                  <a:cubicBezTo>
                    <a:pt x="1" y="4159"/>
                    <a:pt x="253" y="4569"/>
                    <a:pt x="662" y="4726"/>
                  </a:cubicBezTo>
                  <a:lnTo>
                    <a:pt x="662" y="7152"/>
                  </a:lnTo>
                  <a:cubicBezTo>
                    <a:pt x="662" y="7687"/>
                    <a:pt x="1135" y="8192"/>
                    <a:pt x="1670" y="8192"/>
                  </a:cubicBezTo>
                  <a:lnTo>
                    <a:pt x="3057" y="8192"/>
                  </a:lnTo>
                  <a:cubicBezTo>
                    <a:pt x="3624" y="8192"/>
                    <a:pt x="4096" y="7719"/>
                    <a:pt x="4096" y="7152"/>
                  </a:cubicBezTo>
                  <a:lnTo>
                    <a:pt x="4096" y="4726"/>
                  </a:lnTo>
                  <a:cubicBezTo>
                    <a:pt x="4474" y="4569"/>
                    <a:pt x="4758" y="4190"/>
                    <a:pt x="4758" y="3718"/>
                  </a:cubicBezTo>
                  <a:lnTo>
                    <a:pt x="4758" y="1670"/>
                  </a:lnTo>
                  <a:cubicBezTo>
                    <a:pt x="4758" y="1008"/>
                    <a:pt x="4474" y="410"/>
                    <a:pt x="4033" y="0"/>
                  </a:cubicBezTo>
                  <a:cubicBezTo>
                    <a:pt x="3718" y="347"/>
                    <a:pt x="3246" y="567"/>
                    <a:pt x="2742" y="662"/>
                  </a:cubicBez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cubicBezTo>
                    <a:pt x="2175" y="2741"/>
                    <a:pt x="2017" y="2584"/>
                    <a:pt x="2017" y="2395"/>
                  </a:cubicBezTo>
                  <a:lnTo>
                    <a:pt x="2017" y="662"/>
                  </a:lnTo>
                  <a:cubicBezTo>
                    <a:pt x="1513" y="567"/>
                    <a:pt x="1040" y="347"/>
                    <a:pt x="6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201;p74">
              <a:extLst>
                <a:ext uri="{FF2B5EF4-FFF2-40B4-BE49-F238E27FC236}">
                  <a16:creationId xmlns:a16="http://schemas.microsoft.com/office/drawing/2014/main" xmlns="" id="{45899233-E611-5741-B34B-460318A75729}"/>
                </a:ext>
              </a:extLst>
            </p:cNvPr>
            <p:cNvSpPr/>
            <p:nvPr/>
          </p:nvSpPr>
          <p:spPr>
            <a:xfrm>
              <a:off x="-5510750" y="3272950"/>
              <a:ext cx="193775" cy="187475"/>
            </a:xfrm>
            <a:custGeom>
              <a:avLst/>
              <a:gdLst/>
              <a:ahLst/>
              <a:cxnLst/>
              <a:rect l="l" t="t" r="r" b="b"/>
              <a:pathLst>
                <a:path w="7751" h="7499" extrusionOk="0">
                  <a:moveTo>
                    <a:pt x="3497" y="1355"/>
                  </a:moveTo>
                  <a:cubicBezTo>
                    <a:pt x="4663" y="1355"/>
                    <a:pt x="5577" y="2269"/>
                    <a:pt x="5577" y="3403"/>
                  </a:cubicBezTo>
                  <a:cubicBezTo>
                    <a:pt x="5577" y="4569"/>
                    <a:pt x="4600" y="5451"/>
                    <a:pt x="3497" y="5451"/>
                  </a:cubicBezTo>
                  <a:cubicBezTo>
                    <a:pt x="2363" y="5451"/>
                    <a:pt x="1450" y="4569"/>
                    <a:pt x="1450" y="3403"/>
                  </a:cubicBezTo>
                  <a:cubicBezTo>
                    <a:pt x="1450" y="2269"/>
                    <a:pt x="2363" y="1355"/>
                    <a:pt x="3497" y="1355"/>
                  </a:cubicBezTo>
                  <a:close/>
                  <a:moveTo>
                    <a:pt x="0" y="1"/>
                  </a:moveTo>
                  <a:cubicBezTo>
                    <a:pt x="441" y="410"/>
                    <a:pt x="725" y="1009"/>
                    <a:pt x="725" y="1671"/>
                  </a:cubicBezTo>
                  <a:cubicBezTo>
                    <a:pt x="725" y="2112"/>
                    <a:pt x="599" y="2521"/>
                    <a:pt x="410" y="2868"/>
                  </a:cubicBezTo>
                  <a:cubicBezTo>
                    <a:pt x="1040" y="3403"/>
                    <a:pt x="1387" y="4191"/>
                    <a:pt x="1387" y="5105"/>
                  </a:cubicBezTo>
                  <a:lnTo>
                    <a:pt x="1387" y="7152"/>
                  </a:lnTo>
                  <a:cubicBezTo>
                    <a:pt x="1387" y="7278"/>
                    <a:pt x="1387" y="7404"/>
                    <a:pt x="1355" y="7499"/>
                  </a:cubicBezTo>
                  <a:lnTo>
                    <a:pt x="5829" y="7499"/>
                  </a:lnTo>
                  <a:cubicBezTo>
                    <a:pt x="6396" y="7499"/>
                    <a:pt x="6900" y="7026"/>
                    <a:pt x="6900" y="6491"/>
                  </a:cubicBezTo>
                  <a:lnTo>
                    <a:pt x="6900" y="694"/>
                  </a:lnTo>
                  <a:lnTo>
                    <a:pt x="7246" y="694"/>
                  </a:lnTo>
                  <a:cubicBezTo>
                    <a:pt x="7751" y="694"/>
                    <a:pt x="7751" y="1"/>
                    <a:pt x="72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5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/>
              <a:t>Destacados</a:t>
            </a:r>
          </a:p>
        </p:txBody>
      </p:sp>
      <p:sp>
        <p:nvSpPr>
          <p:cNvPr id="360" name="Google Shape;360;p45"/>
          <p:cNvSpPr txBox="1">
            <a:spLocks noGrp="1"/>
          </p:cNvSpPr>
          <p:nvPr>
            <p:ph type="ctrTitle" idx="2"/>
          </p:nvPr>
        </p:nvSpPr>
        <p:spPr>
          <a:xfrm>
            <a:off x="464478" y="1581417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800" dirty="0"/>
              <a:t>4</a:t>
            </a:r>
          </a:p>
        </p:txBody>
      </p:sp>
      <p:sp>
        <p:nvSpPr>
          <p:cNvPr id="361" name="Google Shape;361;p45"/>
          <p:cNvSpPr txBox="1">
            <a:spLocks noGrp="1"/>
          </p:cNvSpPr>
          <p:nvPr>
            <p:ph type="subTitle" idx="1"/>
          </p:nvPr>
        </p:nvSpPr>
        <p:spPr>
          <a:xfrm>
            <a:off x="616128" y="1875666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/>
              <a:t>Acreditaciones internacionales en grado y postgrado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/>
              <a:t>ABET/AACSB/AMBA/PMI</a:t>
            </a:r>
          </a:p>
        </p:txBody>
      </p:sp>
      <p:sp>
        <p:nvSpPr>
          <p:cNvPr id="362" name="Google Shape;362;p45"/>
          <p:cNvSpPr txBox="1">
            <a:spLocks noGrp="1"/>
          </p:cNvSpPr>
          <p:nvPr>
            <p:ph type="ctrTitle" idx="3"/>
          </p:nvPr>
        </p:nvSpPr>
        <p:spPr>
          <a:xfrm>
            <a:off x="2077426" y="1581417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800" dirty="0"/>
              <a:t>Top 1</a:t>
            </a:r>
          </a:p>
        </p:txBody>
      </p:sp>
      <p:sp>
        <p:nvSpPr>
          <p:cNvPr id="363" name="Google Shape;363;p45"/>
          <p:cNvSpPr txBox="1">
            <a:spLocks noGrp="1"/>
          </p:cNvSpPr>
          <p:nvPr>
            <p:ph type="subTitle" idx="4"/>
          </p:nvPr>
        </p:nvSpPr>
        <p:spPr>
          <a:xfrm>
            <a:off x="2229076" y="1875666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ES_tradnl" dirty="0"/>
              <a:t>Universidad pública de Ecuador</a:t>
            </a:r>
            <a:r>
              <a:rPr lang="es-ES_tradnl"/>
              <a:t>. </a:t>
            </a:r>
          </a:p>
          <a:p>
            <a:pPr marL="0" lvl="0" indent="0"/>
            <a:r>
              <a:rPr lang="es-ES_tradnl"/>
              <a:t>Ranking QS y THE </a:t>
            </a:r>
            <a:endParaRPr lang="es-ES_tradnl" dirty="0"/>
          </a:p>
        </p:txBody>
      </p:sp>
      <p:sp>
        <p:nvSpPr>
          <p:cNvPr id="364" name="Google Shape;364;p45"/>
          <p:cNvSpPr txBox="1">
            <a:spLocks noGrp="1"/>
          </p:cNvSpPr>
          <p:nvPr>
            <p:ph type="ctrTitle" idx="5"/>
          </p:nvPr>
        </p:nvSpPr>
        <p:spPr>
          <a:xfrm>
            <a:off x="3690375" y="1581417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800" dirty="0"/>
              <a:t>Top 18%</a:t>
            </a:r>
          </a:p>
        </p:txBody>
      </p:sp>
      <p:sp>
        <p:nvSpPr>
          <p:cNvPr id="365" name="Google Shape;365;p45"/>
          <p:cNvSpPr txBox="1">
            <a:spLocks noGrp="1"/>
          </p:cNvSpPr>
          <p:nvPr>
            <p:ph type="subTitle" idx="6"/>
          </p:nvPr>
        </p:nvSpPr>
        <p:spPr>
          <a:xfrm>
            <a:off x="3842025" y="1875666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/>
              <a:t>Rankin QS LATAM</a:t>
            </a:r>
          </a:p>
        </p:txBody>
      </p:sp>
      <p:sp>
        <p:nvSpPr>
          <p:cNvPr id="366" name="Google Shape;366;p45"/>
          <p:cNvSpPr txBox="1">
            <a:spLocks noGrp="1"/>
          </p:cNvSpPr>
          <p:nvPr>
            <p:ph type="ctrTitle" idx="7"/>
          </p:nvPr>
        </p:nvSpPr>
        <p:spPr>
          <a:xfrm>
            <a:off x="3707117" y="3338843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/>
              <a:t>11.400</a:t>
            </a:r>
          </a:p>
        </p:txBody>
      </p:sp>
      <p:sp>
        <p:nvSpPr>
          <p:cNvPr id="367" name="Google Shape;367;p45"/>
          <p:cNvSpPr txBox="1">
            <a:spLocks noGrp="1"/>
          </p:cNvSpPr>
          <p:nvPr>
            <p:ph type="subTitle" idx="8"/>
          </p:nvPr>
        </p:nvSpPr>
        <p:spPr>
          <a:xfrm>
            <a:off x="3858772" y="3679182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>
                <a:solidFill>
                  <a:srgbClr val="434343"/>
                </a:solidFill>
              </a:rPr>
              <a:t>Estudiantes de grado y postgrado</a:t>
            </a:r>
            <a:endParaRPr lang="es-ES_tradnl" dirty="0"/>
          </a:p>
        </p:txBody>
      </p:sp>
      <p:sp>
        <p:nvSpPr>
          <p:cNvPr id="368" name="Google Shape;368;p45"/>
          <p:cNvSpPr txBox="1">
            <a:spLocks noGrp="1"/>
          </p:cNvSpPr>
          <p:nvPr>
            <p:ph type="ctrTitle" idx="9"/>
          </p:nvPr>
        </p:nvSpPr>
        <p:spPr>
          <a:xfrm>
            <a:off x="5343519" y="3338843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/>
              <a:t>814</a:t>
            </a:r>
          </a:p>
        </p:txBody>
      </p:sp>
      <p:sp>
        <p:nvSpPr>
          <p:cNvPr id="369" name="Google Shape;369;p45"/>
          <p:cNvSpPr txBox="1">
            <a:spLocks noGrp="1"/>
          </p:cNvSpPr>
          <p:nvPr>
            <p:ph type="subTitle" idx="13"/>
          </p:nvPr>
        </p:nvSpPr>
        <p:spPr>
          <a:xfrm>
            <a:off x="5500261" y="3679182"/>
            <a:ext cx="14772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>
                <a:solidFill>
                  <a:srgbClr val="434343"/>
                </a:solidFill>
              </a:rPr>
              <a:t>Profesores (40% investigadores)</a:t>
            </a:r>
            <a:endParaRPr lang="es-ES_tradnl" dirty="0"/>
          </a:p>
        </p:txBody>
      </p:sp>
      <p:sp>
        <p:nvSpPr>
          <p:cNvPr id="370" name="Google Shape;370;p45"/>
          <p:cNvSpPr txBox="1">
            <a:spLocks noGrp="1"/>
          </p:cNvSpPr>
          <p:nvPr>
            <p:ph type="ctrTitle" idx="14"/>
          </p:nvPr>
        </p:nvSpPr>
        <p:spPr>
          <a:xfrm>
            <a:off x="6979921" y="3338843"/>
            <a:ext cx="1780500" cy="4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/>
              <a:t>32/40/3</a:t>
            </a:r>
          </a:p>
        </p:txBody>
      </p:sp>
      <p:sp>
        <p:nvSpPr>
          <p:cNvPr id="371" name="Google Shape;371;p45"/>
          <p:cNvSpPr txBox="1">
            <a:spLocks noGrp="1"/>
          </p:cNvSpPr>
          <p:nvPr>
            <p:ph type="subTitle" idx="15"/>
          </p:nvPr>
        </p:nvSpPr>
        <p:spPr>
          <a:xfrm>
            <a:off x="7141750" y="3679182"/>
            <a:ext cx="1456800" cy="1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/>
              <a:t>Carreras, maestrías y doctorados</a:t>
            </a:r>
          </a:p>
        </p:txBody>
      </p:sp>
      <p:cxnSp>
        <p:nvCxnSpPr>
          <p:cNvPr id="372" name="Google Shape;372;p45"/>
          <p:cNvCxnSpPr/>
          <p:nvPr/>
        </p:nvCxnSpPr>
        <p:spPr>
          <a:xfrm rot="10800000">
            <a:off x="-49600" y="1497642"/>
            <a:ext cx="53346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3" name="Google Shape;373;p45"/>
          <p:cNvCxnSpPr/>
          <p:nvPr/>
        </p:nvCxnSpPr>
        <p:spPr>
          <a:xfrm rot="10800000">
            <a:off x="3886250" y="3250506"/>
            <a:ext cx="52938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03" name="Google Shape;403;p45"/>
          <p:cNvGrpSpPr/>
          <p:nvPr/>
        </p:nvGrpSpPr>
        <p:grpSpPr>
          <a:xfrm>
            <a:off x="2802173" y="1090478"/>
            <a:ext cx="334924" cy="334820"/>
            <a:chOff x="5642475" y="1435075"/>
            <a:chExt cx="481975" cy="48182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04" name="Google Shape;404;p45"/>
            <p:cNvSpPr/>
            <p:nvPr/>
          </p:nvSpPr>
          <p:spPr>
            <a:xfrm>
              <a:off x="5642475" y="1435075"/>
              <a:ext cx="481975" cy="340675"/>
            </a:xfrm>
            <a:custGeom>
              <a:avLst/>
              <a:gdLst/>
              <a:ahLst/>
              <a:cxnLst/>
              <a:rect l="l" t="t" r="r" b="b"/>
              <a:pathLst>
                <a:path w="19279" h="13627" extrusionOk="0">
                  <a:moveTo>
                    <a:pt x="2262" y="2259"/>
                  </a:moveTo>
                  <a:cubicBezTo>
                    <a:pt x="2883" y="2259"/>
                    <a:pt x="3428" y="2765"/>
                    <a:pt x="3428" y="3389"/>
                  </a:cubicBezTo>
                  <a:lnTo>
                    <a:pt x="3428" y="7342"/>
                  </a:lnTo>
                  <a:cubicBezTo>
                    <a:pt x="3428" y="7366"/>
                    <a:pt x="3434" y="7394"/>
                    <a:pt x="3434" y="7418"/>
                  </a:cubicBezTo>
                  <a:lnTo>
                    <a:pt x="1636" y="6246"/>
                  </a:lnTo>
                  <a:cubicBezTo>
                    <a:pt x="1320" y="6035"/>
                    <a:pt x="1130" y="5683"/>
                    <a:pt x="1133" y="5304"/>
                  </a:cubicBezTo>
                  <a:lnTo>
                    <a:pt x="1133" y="3389"/>
                  </a:lnTo>
                  <a:cubicBezTo>
                    <a:pt x="1133" y="2765"/>
                    <a:pt x="1636" y="2259"/>
                    <a:pt x="2262" y="2259"/>
                  </a:cubicBezTo>
                  <a:close/>
                  <a:moveTo>
                    <a:pt x="17017" y="2259"/>
                  </a:moveTo>
                  <a:cubicBezTo>
                    <a:pt x="17641" y="2259"/>
                    <a:pt x="18147" y="2765"/>
                    <a:pt x="18147" y="3389"/>
                  </a:cubicBezTo>
                  <a:lnTo>
                    <a:pt x="18147" y="5307"/>
                  </a:lnTo>
                  <a:cubicBezTo>
                    <a:pt x="18147" y="5683"/>
                    <a:pt x="17957" y="6035"/>
                    <a:pt x="17644" y="6246"/>
                  </a:cubicBezTo>
                  <a:lnTo>
                    <a:pt x="15843" y="7421"/>
                  </a:lnTo>
                  <a:cubicBezTo>
                    <a:pt x="15843" y="7394"/>
                    <a:pt x="15849" y="7369"/>
                    <a:pt x="15849" y="7342"/>
                  </a:cubicBezTo>
                  <a:lnTo>
                    <a:pt x="15849" y="3389"/>
                  </a:lnTo>
                  <a:cubicBezTo>
                    <a:pt x="15849" y="2765"/>
                    <a:pt x="16394" y="2259"/>
                    <a:pt x="17017" y="2259"/>
                  </a:cubicBezTo>
                  <a:close/>
                  <a:moveTo>
                    <a:pt x="9638" y="2284"/>
                  </a:moveTo>
                  <a:cubicBezTo>
                    <a:pt x="9845" y="2284"/>
                    <a:pt x="10051" y="2381"/>
                    <a:pt x="10146" y="2576"/>
                  </a:cubicBezTo>
                  <a:lnTo>
                    <a:pt x="10883" y="4069"/>
                  </a:lnTo>
                  <a:lnTo>
                    <a:pt x="12534" y="4310"/>
                  </a:lnTo>
                  <a:cubicBezTo>
                    <a:pt x="12994" y="4376"/>
                    <a:pt x="13181" y="4945"/>
                    <a:pt x="12847" y="5274"/>
                  </a:cubicBezTo>
                  <a:lnTo>
                    <a:pt x="11651" y="6439"/>
                  </a:lnTo>
                  <a:lnTo>
                    <a:pt x="11934" y="8080"/>
                  </a:lnTo>
                  <a:cubicBezTo>
                    <a:pt x="11996" y="8445"/>
                    <a:pt x="11705" y="8742"/>
                    <a:pt x="11376" y="8742"/>
                  </a:cubicBezTo>
                  <a:cubicBezTo>
                    <a:pt x="11290" y="8742"/>
                    <a:pt x="11201" y="8721"/>
                    <a:pt x="11115" y="8676"/>
                  </a:cubicBezTo>
                  <a:lnTo>
                    <a:pt x="9637" y="7899"/>
                  </a:lnTo>
                  <a:lnTo>
                    <a:pt x="8161" y="8676"/>
                  </a:lnTo>
                  <a:cubicBezTo>
                    <a:pt x="8076" y="8721"/>
                    <a:pt x="7987" y="8742"/>
                    <a:pt x="7900" y="8742"/>
                  </a:cubicBezTo>
                  <a:cubicBezTo>
                    <a:pt x="7571" y="8742"/>
                    <a:pt x="7280" y="8445"/>
                    <a:pt x="7342" y="8080"/>
                  </a:cubicBezTo>
                  <a:lnTo>
                    <a:pt x="7625" y="6439"/>
                  </a:lnTo>
                  <a:lnTo>
                    <a:pt x="6430" y="5271"/>
                  </a:lnTo>
                  <a:cubicBezTo>
                    <a:pt x="6279" y="5120"/>
                    <a:pt x="6222" y="4897"/>
                    <a:pt x="6288" y="4692"/>
                  </a:cubicBezTo>
                  <a:cubicBezTo>
                    <a:pt x="6355" y="4488"/>
                    <a:pt x="6532" y="4340"/>
                    <a:pt x="6743" y="4310"/>
                  </a:cubicBezTo>
                  <a:lnTo>
                    <a:pt x="8393" y="4069"/>
                  </a:lnTo>
                  <a:lnTo>
                    <a:pt x="9131" y="2576"/>
                  </a:lnTo>
                  <a:cubicBezTo>
                    <a:pt x="9226" y="2381"/>
                    <a:pt x="9432" y="2284"/>
                    <a:pt x="9638" y="2284"/>
                  </a:cubicBezTo>
                  <a:close/>
                  <a:moveTo>
                    <a:pt x="3994" y="1"/>
                  </a:moveTo>
                  <a:cubicBezTo>
                    <a:pt x="3681" y="1"/>
                    <a:pt x="3428" y="254"/>
                    <a:pt x="3428" y="567"/>
                  </a:cubicBezTo>
                  <a:lnTo>
                    <a:pt x="3428" y="1443"/>
                  </a:lnTo>
                  <a:cubicBezTo>
                    <a:pt x="3072" y="1242"/>
                    <a:pt x="2669" y="1133"/>
                    <a:pt x="2262" y="1130"/>
                  </a:cubicBezTo>
                  <a:cubicBezTo>
                    <a:pt x="1013" y="1130"/>
                    <a:pt x="4" y="2142"/>
                    <a:pt x="4" y="3389"/>
                  </a:cubicBezTo>
                  <a:lnTo>
                    <a:pt x="4" y="5307"/>
                  </a:lnTo>
                  <a:cubicBezTo>
                    <a:pt x="1" y="6060"/>
                    <a:pt x="380" y="6767"/>
                    <a:pt x="1010" y="7186"/>
                  </a:cubicBezTo>
                  <a:lnTo>
                    <a:pt x="3681" y="8941"/>
                  </a:lnTo>
                  <a:cubicBezTo>
                    <a:pt x="3690" y="8947"/>
                    <a:pt x="3702" y="8944"/>
                    <a:pt x="3714" y="8950"/>
                  </a:cubicBezTo>
                  <a:cubicBezTo>
                    <a:pt x="4129" y="10107"/>
                    <a:pt x="5006" y="11037"/>
                    <a:pt x="6297" y="11642"/>
                  </a:cubicBezTo>
                  <a:cubicBezTo>
                    <a:pt x="7137" y="12034"/>
                    <a:pt x="7692" y="12817"/>
                    <a:pt x="7866" y="13627"/>
                  </a:cubicBezTo>
                  <a:lnTo>
                    <a:pt x="11386" y="13627"/>
                  </a:lnTo>
                  <a:cubicBezTo>
                    <a:pt x="11504" y="12844"/>
                    <a:pt x="11949" y="12067"/>
                    <a:pt x="12648" y="11676"/>
                  </a:cubicBezTo>
                  <a:cubicBezTo>
                    <a:pt x="14003" y="10908"/>
                    <a:pt x="15027" y="10101"/>
                    <a:pt x="15521" y="8965"/>
                  </a:cubicBezTo>
                  <a:cubicBezTo>
                    <a:pt x="15545" y="8953"/>
                    <a:pt x="15575" y="8956"/>
                    <a:pt x="15599" y="8941"/>
                  </a:cubicBezTo>
                  <a:lnTo>
                    <a:pt x="18273" y="7186"/>
                  </a:lnTo>
                  <a:cubicBezTo>
                    <a:pt x="18899" y="6767"/>
                    <a:pt x="19279" y="6063"/>
                    <a:pt x="19279" y="5307"/>
                  </a:cubicBezTo>
                  <a:lnTo>
                    <a:pt x="19279" y="3389"/>
                  </a:lnTo>
                  <a:cubicBezTo>
                    <a:pt x="19276" y="2142"/>
                    <a:pt x="18267" y="1130"/>
                    <a:pt x="17020" y="1130"/>
                  </a:cubicBezTo>
                  <a:cubicBezTo>
                    <a:pt x="16611" y="1133"/>
                    <a:pt x="16207" y="1242"/>
                    <a:pt x="15852" y="1443"/>
                  </a:cubicBezTo>
                  <a:lnTo>
                    <a:pt x="15852" y="567"/>
                  </a:lnTo>
                  <a:cubicBezTo>
                    <a:pt x="15852" y="254"/>
                    <a:pt x="15599" y="1"/>
                    <a:pt x="152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dirty="0">
                <a:solidFill>
                  <a:srgbClr val="435D74"/>
                </a:solidFill>
              </a:endParaRPr>
            </a:p>
          </p:txBody>
        </p:sp>
        <p:sp>
          <p:nvSpPr>
            <p:cNvPr id="405" name="Google Shape;405;p45"/>
            <p:cNvSpPr/>
            <p:nvPr/>
          </p:nvSpPr>
          <p:spPr>
            <a:xfrm>
              <a:off x="5756375" y="1803975"/>
              <a:ext cx="254100" cy="112925"/>
            </a:xfrm>
            <a:custGeom>
              <a:avLst/>
              <a:gdLst/>
              <a:ahLst/>
              <a:cxnLst/>
              <a:rect l="l" t="t" r="r" b="b"/>
              <a:pathLst>
                <a:path w="10164" h="4517" extrusionOk="0">
                  <a:moveTo>
                    <a:pt x="2259" y="0"/>
                  </a:moveTo>
                  <a:cubicBezTo>
                    <a:pt x="1636" y="0"/>
                    <a:pt x="1130" y="506"/>
                    <a:pt x="1130" y="1129"/>
                  </a:cubicBezTo>
                  <a:lnTo>
                    <a:pt x="1130" y="1695"/>
                  </a:lnTo>
                  <a:lnTo>
                    <a:pt x="2825" y="1695"/>
                  </a:lnTo>
                  <a:cubicBezTo>
                    <a:pt x="3136" y="1695"/>
                    <a:pt x="3389" y="1945"/>
                    <a:pt x="3389" y="2258"/>
                  </a:cubicBezTo>
                  <a:cubicBezTo>
                    <a:pt x="3389" y="2572"/>
                    <a:pt x="3136" y="2825"/>
                    <a:pt x="2825" y="2825"/>
                  </a:cubicBezTo>
                  <a:lnTo>
                    <a:pt x="567" y="2825"/>
                  </a:lnTo>
                  <a:cubicBezTo>
                    <a:pt x="254" y="2825"/>
                    <a:pt x="1" y="3075"/>
                    <a:pt x="1" y="3388"/>
                  </a:cubicBezTo>
                  <a:lnTo>
                    <a:pt x="1" y="3954"/>
                  </a:lnTo>
                  <a:cubicBezTo>
                    <a:pt x="1" y="4264"/>
                    <a:pt x="254" y="4517"/>
                    <a:pt x="567" y="4517"/>
                  </a:cubicBezTo>
                  <a:lnTo>
                    <a:pt x="9601" y="4517"/>
                  </a:lnTo>
                  <a:cubicBezTo>
                    <a:pt x="9911" y="4517"/>
                    <a:pt x="10164" y="4264"/>
                    <a:pt x="10164" y="3954"/>
                  </a:cubicBezTo>
                  <a:lnTo>
                    <a:pt x="10164" y="3388"/>
                  </a:lnTo>
                  <a:cubicBezTo>
                    <a:pt x="10164" y="3075"/>
                    <a:pt x="9911" y="2825"/>
                    <a:pt x="9601" y="2825"/>
                  </a:cubicBezTo>
                  <a:lnTo>
                    <a:pt x="7342" y="2825"/>
                  </a:lnTo>
                  <a:cubicBezTo>
                    <a:pt x="7029" y="2825"/>
                    <a:pt x="6776" y="2572"/>
                    <a:pt x="6776" y="2258"/>
                  </a:cubicBezTo>
                  <a:cubicBezTo>
                    <a:pt x="6776" y="1945"/>
                    <a:pt x="7029" y="1695"/>
                    <a:pt x="7342" y="1695"/>
                  </a:cubicBezTo>
                  <a:lnTo>
                    <a:pt x="9035" y="1695"/>
                  </a:lnTo>
                  <a:lnTo>
                    <a:pt x="9035" y="1129"/>
                  </a:lnTo>
                  <a:cubicBezTo>
                    <a:pt x="9035" y="506"/>
                    <a:pt x="8529" y="0"/>
                    <a:pt x="7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dirty="0">
                <a:solidFill>
                  <a:srgbClr val="435D74"/>
                </a:solidFill>
              </a:endParaRPr>
            </a:p>
          </p:txBody>
        </p:sp>
        <p:sp>
          <p:nvSpPr>
            <p:cNvPr id="406" name="Google Shape;406;p45"/>
            <p:cNvSpPr/>
            <p:nvPr/>
          </p:nvSpPr>
          <p:spPr>
            <a:xfrm>
              <a:off x="5843400" y="1537550"/>
              <a:ext cx="79975" cy="76125"/>
            </a:xfrm>
            <a:custGeom>
              <a:avLst/>
              <a:gdLst/>
              <a:ahLst/>
              <a:cxnLst/>
              <a:rect l="l" t="t" r="r" b="b"/>
              <a:pathLst>
                <a:path w="3199" h="3045" extrusionOk="0">
                  <a:moveTo>
                    <a:pt x="1603" y="0"/>
                  </a:moveTo>
                  <a:lnTo>
                    <a:pt x="1238" y="738"/>
                  </a:lnTo>
                  <a:cubicBezTo>
                    <a:pt x="1157" y="904"/>
                    <a:pt x="998" y="1018"/>
                    <a:pt x="814" y="1045"/>
                  </a:cubicBezTo>
                  <a:lnTo>
                    <a:pt x="1" y="1163"/>
                  </a:lnTo>
                  <a:lnTo>
                    <a:pt x="588" y="1735"/>
                  </a:lnTo>
                  <a:cubicBezTo>
                    <a:pt x="721" y="1864"/>
                    <a:pt x="784" y="2051"/>
                    <a:pt x="751" y="2235"/>
                  </a:cubicBezTo>
                  <a:lnTo>
                    <a:pt x="612" y="3045"/>
                  </a:lnTo>
                  <a:lnTo>
                    <a:pt x="1338" y="2662"/>
                  </a:lnTo>
                  <a:cubicBezTo>
                    <a:pt x="1421" y="2619"/>
                    <a:pt x="1511" y="2597"/>
                    <a:pt x="1601" y="2597"/>
                  </a:cubicBezTo>
                  <a:cubicBezTo>
                    <a:pt x="1691" y="2597"/>
                    <a:pt x="1781" y="2619"/>
                    <a:pt x="1862" y="2662"/>
                  </a:cubicBezTo>
                  <a:lnTo>
                    <a:pt x="2588" y="3045"/>
                  </a:lnTo>
                  <a:lnTo>
                    <a:pt x="2452" y="2235"/>
                  </a:lnTo>
                  <a:cubicBezTo>
                    <a:pt x="2419" y="2051"/>
                    <a:pt x="2479" y="1864"/>
                    <a:pt x="2612" y="1735"/>
                  </a:cubicBezTo>
                  <a:lnTo>
                    <a:pt x="3199" y="1163"/>
                  </a:lnTo>
                  <a:lnTo>
                    <a:pt x="2389" y="1045"/>
                  </a:lnTo>
                  <a:cubicBezTo>
                    <a:pt x="2205" y="1018"/>
                    <a:pt x="2045" y="904"/>
                    <a:pt x="1964" y="735"/>
                  </a:cubicBezTo>
                  <a:lnTo>
                    <a:pt x="16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53" name="Google Shape;5754;p69">
            <a:extLst>
              <a:ext uri="{FF2B5EF4-FFF2-40B4-BE49-F238E27FC236}">
                <a16:creationId xmlns:a16="http://schemas.microsoft.com/office/drawing/2014/main" xmlns="" id="{63E96D9B-1CBA-CC44-A1BA-44630487ACDA}"/>
              </a:ext>
            </a:extLst>
          </p:cNvPr>
          <p:cNvGrpSpPr/>
          <p:nvPr/>
        </p:nvGrpSpPr>
        <p:grpSpPr>
          <a:xfrm>
            <a:off x="1144739" y="1042454"/>
            <a:ext cx="371814" cy="369974"/>
            <a:chOff x="-41893475" y="3584850"/>
            <a:chExt cx="318225" cy="3166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4" name="Google Shape;5755;p69">
              <a:extLst>
                <a:ext uri="{FF2B5EF4-FFF2-40B4-BE49-F238E27FC236}">
                  <a16:creationId xmlns:a16="http://schemas.microsoft.com/office/drawing/2014/main" xmlns="" id="{C4843445-E378-0940-8A8A-0BC9C50F5AC5}"/>
                </a:ext>
              </a:extLst>
            </p:cNvPr>
            <p:cNvSpPr/>
            <p:nvPr/>
          </p:nvSpPr>
          <p:spPr>
            <a:xfrm>
              <a:off x="-41827300" y="371560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686" y="1465"/>
                  </a:moveTo>
                  <a:cubicBezTo>
                    <a:pt x="3836" y="1465"/>
                    <a:pt x="3985" y="1544"/>
                    <a:pt x="4064" y="1702"/>
                  </a:cubicBezTo>
                  <a:lnTo>
                    <a:pt x="4537" y="2678"/>
                  </a:lnTo>
                  <a:lnTo>
                    <a:pt x="5608" y="2836"/>
                  </a:lnTo>
                  <a:cubicBezTo>
                    <a:pt x="5955" y="2867"/>
                    <a:pt x="6081" y="3308"/>
                    <a:pt x="5829" y="3561"/>
                  </a:cubicBezTo>
                  <a:lnTo>
                    <a:pt x="5041" y="4285"/>
                  </a:lnTo>
                  <a:lnTo>
                    <a:pt x="5261" y="5356"/>
                  </a:lnTo>
                  <a:cubicBezTo>
                    <a:pt x="5286" y="5630"/>
                    <a:pt x="5075" y="5845"/>
                    <a:pt x="4845" y="5845"/>
                  </a:cubicBezTo>
                  <a:cubicBezTo>
                    <a:pt x="4784" y="5845"/>
                    <a:pt x="4722" y="5830"/>
                    <a:pt x="4663" y="5797"/>
                  </a:cubicBezTo>
                  <a:lnTo>
                    <a:pt x="3686" y="5262"/>
                  </a:lnTo>
                  <a:lnTo>
                    <a:pt x="2678" y="5797"/>
                  </a:lnTo>
                  <a:cubicBezTo>
                    <a:pt x="2616" y="5828"/>
                    <a:pt x="2553" y="5842"/>
                    <a:pt x="2492" y="5842"/>
                  </a:cubicBezTo>
                  <a:cubicBezTo>
                    <a:pt x="2244" y="5842"/>
                    <a:pt x="2035" y="5609"/>
                    <a:pt x="2111" y="5356"/>
                  </a:cubicBezTo>
                  <a:lnTo>
                    <a:pt x="2300" y="4285"/>
                  </a:lnTo>
                  <a:lnTo>
                    <a:pt x="1512" y="3561"/>
                  </a:lnTo>
                  <a:cubicBezTo>
                    <a:pt x="1323" y="3308"/>
                    <a:pt x="1418" y="2867"/>
                    <a:pt x="1796" y="2836"/>
                  </a:cubicBezTo>
                  <a:lnTo>
                    <a:pt x="2836" y="2678"/>
                  </a:lnTo>
                  <a:lnTo>
                    <a:pt x="3308" y="1702"/>
                  </a:lnTo>
                  <a:cubicBezTo>
                    <a:pt x="3387" y="1544"/>
                    <a:pt x="3537" y="1465"/>
                    <a:pt x="3686" y="1465"/>
                  </a:cubicBezTo>
                  <a:close/>
                  <a:moveTo>
                    <a:pt x="3718" y="0"/>
                  </a:moveTo>
                  <a:cubicBezTo>
                    <a:pt x="1670" y="0"/>
                    <a:pt x="32" y="1670"/>
                    <a:pt x="32" y="3750"/>
                  </a:cubicBezTo>
                  <a:cubicBezTo>
                    <a:pt x="0" y="5766"/>
                    <a:pt x="1670" y="7436"/>
                    <a:pt x="3718" y="7436"/>
                  </a:cubicBezTo>
                  <a:cubicBezTo>
                    <a:pt x="5765" y="7436"/>
                    <a:pt x="7404" y="5797"/>
                    <a:pt x="7467" y="3750"/>
                  </a:cubicBezTo>
                  <a:cubicBezTo>
                    <a:pt x="7467" y="1702"/>
                    <a:pt x="5797" y="32"/>
                    <a:pt x="37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756;p69">
              <a:extLst>
                <a:ext uri="{FF2B5EF4-FFF2-40B4-BE49-F238E27FC236}">
                  <a16:creationId xmlns:a16="http://schemas.microsoft.com/office/drawing/2014/main" xmlns="" id="{F7922CAC-9DF6-EA43-8A0B-B8F68C6ED897}"/>
                </a:ext>
              </a:extLst>
            </p:cNvPr>
            <p:cNvSpPr/>
            <p:nvPr/>
          </p:nvSpPr>
          <p:spPr>
            <a:xfrm>
              <a:off x="-41726500" y="3586725"/>
              <a:ext cx="151250" cy="147800"/>
            </a:xfrm>
            <a:custGeom>
              <a:avLst/>
              <a:gdLst/>
              <a:ahLst/>
              <a:cxnLst/>
              <a:rect l="l" t="t" r="r" b="b"/>
              <a:pathLst>
                <a:path w="6050" h="5912" extrusionOk="0">
                  <a:moveTo>
                    <a:pt x="3829" y="0"/>
                  </a:moveTo>
                  <a:cubicBezTo>
                    <a:pt x="3706" y="0"/>
                    <a:pt x="3580" y="47"/>
                    <a:pt x="3498" y="146"/>
                  </a:cubicBezTo>
                  <a:lnTo>
                    <a:pt x="1" y="4336"/>
                  </a:lnTo>
                  <a:cubicBezTo>
                    <a:pt x="1229" y="4399"/>
                    <a:pt x="2332" y="4998"/>
                    <a:pt x="3088" y="5912"/>
                  </a:cubicBezTo>
                  <a:lnTo>
                    <a:pt x="5861" y="2446"/>
                  </a:lnTo>
                  <a:cubicBezTo>
                    <a:pt x="6050" y="2289"/>
                    <a:pt x="6050" y="2037"/>
                    <a:pt x="5924" y="1879"/>
                  </a:cubicBezTo>
                  <a:lnTo>
                    <a:pt x="4128" y="115"/>
                  </a:lnTo>
                  <a:cubicBezTo>
                    <a:pt x="4053" y="40"/>
                    <a:pt x="3942" y="0"/>
                    <a:pt x="3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757;p69">
              <a:extLst>
                <a:ext uri="{FF2B5EF4-FFF2-40B4-BE49-F238E27FC236}">
                  <a16:creationId xmlns:a16="http://schemas.microsoft.com/office/drawing/2014/main" xmlns="" id="{885C147A-C6A7-674B-AD96-84924A8C3CC0}"/>
                </a:ext>
              </a:extLst>
            </p:cNvPr>
            <p:cNvSpPr/>
            <p:nvPr/>
          </p:nvSpPr>
          <p:spPr>
            <a:xfrm>
              <a:off x="-41808400" y="3584850"/>
              <a:ext cx="148100" cy="89825"/>
            </a:xfrm>
            <a:custGeom>
              <a:avLst/>
              <a:gdLst/>
              <a:ahLst/>
              <a:cxnLst/>
              <a:rect l="l" t="t" r="r" b="b"/>
              <a:pathLst>
                <a:path w="5924" h="3593" extrusionOk="0">
                  <a:moveTo>
                    <a:pt x="0" y="1"/>
                  </a:moveTo>
                  <a:lnTo>
                    <a:pt x="2962" y="3592"/>
                  </a:lnTo>
                  <a:lnTo>
                    <a:pt x="59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58;p69">
              <a:extLst>
                <a:ext uri="{FF2B5EF4-FFF2-40B4-BE49-F238E27FC236}">
                  <a16:creationId xmlns:a16="http://schemas.microsoft.com/office/drawing/2014/main" xmlns="" id="{A1853E6F-B4DE-FF4D-8D17-D6C6CEBC4CA6}"/>
                </a:ext>
              </a:extLst>
            </p:cNvPr>
            <p:cNvSpPr/>
            <p:nvPr/>
          </p:nvSpPr>
          <p:spPr>
            <a:xfrm>
              <a:off x="-41893475" y="3586725"/>
              <a:ext cx="148875" cy="147025"/>
            </a:xfrm>
            <a:custGeom>
              <a:avLst/>
              <a:gdLst/>
              <a:ahLst/>
              <a:cxnLst/>
              <a:rect l="l" t="t" r="r" b="b"/>
              <a:pathLst>
                <a:path w="5955" h="5881" extrusionOk="0">
                  <a:moveTo>
                    <a:pt x="2194" y="0"/>
                  </a:moveTo>
                  <a:cubicBezTo>
                    <a:pt x="2084" y="0"/>
                    <a:pt x="1965" y="40"/>
                    <a:pt x="1859" y="115"/>
                  </a:cubicBezTo>
                  <a:lnTo>
                    <a:pt x="95" y="1879"/>
                  </a:lnTo>
                  <a:cubicBezTo>
                    <a:pt x="1" y="2037"/>
                    <a:pt x="1" y="2289"/>
                    <a:pt x="95" y="2446"/>
                  </a:cubicBezTo>
                  <a:lnTo>
                    <a:pt x="2899" y="5880"/>
                  </a:lnTo>
                  <a:cubicBezTo>
                    <a:pt x="3655" y="4998"/>
                    <a:pt x="4758" y="4399"/>
                    <a:pt x="5955" y="4305"/>
                  </a:cubicBezTo>
                  <a:lnTo>
                    <a:pt x="2490" y="146"/>
                  </a:lnTo>
                  <a:cubicBezTo>
                    <a:pt x="2424" y="47"/>
                    <a:pt x="2315" y="0"/>
                    <a:pt x="2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6053;p70">
            <a:extLst>
              <a:ext uri="{FF2B5EF4-FFF2-40B4-BE49-F238E27FC236}">
                <a16:creationId xmlns:a16="http://schemas.microsoft.com/office/drawing/2014/main" xmlns="" id="{1297BC45-7193-F341-BD89-8FE1DB99F501}"/>
              </a:ext>
            </a:extLst>
          </p:cNvPr>
          <p:cNvGrpSpPr/>
          <p:nvPr/>
        </p:nvGrpSpPr>
        <p:grpSpPr>
          <a:xfrm>
            <a:off x="4388369" y="1069607"/>
            <a:ext cx="367261" cy="364686"/>
            <a:chOff x="-64781025" y="3361050"/>
            <a:chExt cx="317425" cy="3152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9" name="Google Shape;6054;p70">
              <a:extLst>
                <a:ext uri="{FF2B5EF4-FFF2-40B4-BE49-F238E27FC236}">
                  <a16:creationId xmlns:a16="http://schemas.microsoft.com/office/drawing/2014/main" xmlns="" id="{E77F3BB5-29E9-DD49-8CC1-E36F219E94D8}"/>
                </a:ext>
              </a:extLst>
            </p:cNvPr>
            <p:cNvSpPr/>
            <p:nvPr/>
          </p:nvSpPr>
          <p:spPr>
            <a:xfrm>
              <a:off x="-64764500" y="3388725"/>
              <a:ext cx="272550" cy="272550"/>
            </a:xfrm>
            <a:custGeom>
              <a:avLst/>
              <a:gdLst/>
              <a:ahLst/>
              <a:cxnLst/>
              <a:rect l="l" t="t" r="r" b="b"/>
              <a:pathLst>
                <a:path w="10902" h="10902" extrusionOk="0">
                  <a:moveTo>
                    <a:pt x="6554" y="2647"/>
                  </a:moveTo>
                  <a:cubicBezTo>
                    <a:pt x="6979" y="2647"/>
                    <a:pt x="7404" y="2805"/>
                    <a:pt x="7719" y="3120"/>
                  </a:cubicBezTo>
                  <a:cubicBezTo>
                    <a:pt x="8381" y="3782"/>
                    <a:pt x="8381" y="4821"/>
                    <a:pt x="7751" y="5483"/>
                  </a:cubicBezTo>
                  <a:cubicBezTo>
                    <a:pt x="7436" y="5798"/>
                    <a:pt x="7058" y="5955"/>
                    <a:pt x="6585" y="5955"/>
                  </a:cubicBezTo>
                  <a:cubicBezTo>
                    <a:pt x="6144" y="5955"/>
                    <a:pt x="5703" y="5798"/>
                    <a:pt x="5388" y="5483"/>
                  </a:cubicBezTo>
                  <a:cubicBezTo>
                    <a:pt x="5073" y="5168"/>
                    <a:pt x="4915" y="4758"/>
                    <a:pt x="4915" y="4286"/>
                  </a:cubicBezTo>
                  <a:cubicBezTo>
                    <a:pt x="4915" y="3813"/>
                    <a:pt x="5073" y="3435"/>
                    <a:pt x="5388" y="3120"/>
                  </a:cubicBezTo>
                  <a:cubicBezTo>
                    <a:pt x="5703" y="2805"/>
                    <a:pt x="6128" y="2647"/>
                    <a:pt x="6554" y="2647"/>
                  </a:cubicBezTo>
                  <a:close/>
                  <a:moveTo>
                    <a:pt x="2175" y="6901"/>
                  </a:moveTo>
                  <a:lnTo>
                    <a:pt x="4065" y="8791"/>
                  </a:lnTo>
                  <a:lnTo>
                    <a:pt x="3592" y="9484"/>
                  </a:lnTo>
                  <a:lnTo>
                    <a:pt x="1418" y="7342"/>
                  </a:lnTo>
                  <a:lnTo>
                    <a:pt x="2175" y="6901"/>
                  </a:lnTo>
                  <a:close/>
                  <a:moveTo>
                    <a:pt x="6907" y="1"/>
                  </a:moveTo>
                  <a:cubicBezTo>
                    <a:pt x="6851" y="1"/>
                    <a:pt x="6795" y="11"/>
                    <a:pt x="6743" y="33"/>
                  </a:cubicBezTo>
                  <a:cubicBezTo>
                    <a:pt x="5546" y="663"/>
                    <a:pt x="4474" y="1576"/>
                    <a:pt x="3655" y="2616"/>
                  </a:cubicBezTo>
                  <a:cubicBezTo>
                    <a:pt x="3025" y="3341"/>
                    <a:pt x="2553" y="4223"/>
                    <a:pt x="2175" y="5136"/>
                  </a:cubicBezTo>
                  <a:cubicBezTo>
                    <a:pt x="2048" y="5451"/>
                    <a:pt x="1922" y="5766"/>
                    <a:pt x="1859" y="6050"/>
                  </a:cubicBezTo>
                  <a:lnTo>
                    <a:pt x="505" y="6838"/>
                  </a:lnTo>
                  <a:cubicBezTo>
                    <a:pt x="379" y="6932"/>
                    <a:pt x="316" y="7058"/>
                    <a:pt x="316" y="7184"/>
                  </a:cubicBezTo>
                  <a:cubicBezTo>
                    <a:pt x="316" y="7279"/>
                    <a:pt x="347" y="7405"/>
                    <a:pt x="442" y="7531"/>
                  </a:cubicBezTo>
                  <a:lnTo>
                    <a:pt x="1072" y="8161"/>
                  </a:lnTo>
                  <a:cubicBezTo>
                    <a:pt x="631" y="8696"/>
                    <a:pt x="1" y="9673"/>
                    <a:pt x="1" y="10272"/>
                  </a:cubicBezTo>
                  <a:cubicBezTo>
                    <a:pt x="1" y="10524"/>
                    <a:pt x="64" y="10681"/>
                    <a:pt x="158" y="10744"/>
                  </a:cubicBezTo>
                  <a:cubicBezTo>
                    <a:pt x="221" y="10839"/>
                    <a:pt x="379" y="10902"/>
                    <a:pt x="631" y="10902"/>
                  </a:cubicBezTo>
                  <a:cubicBezTo>
                    <a:pt x="1229" y="10902"/>
                    <a:pt x="2238" y="10240"/>
                    <a:pt x="2742" y="9830"/>
                  </a:cubicBezTo>
                  <a:lnTo>
                    <a:pt x="3372" y="10461"/>
                  </a:lnTo>
                  <a:cubicBezTo>
                    <a:pt x="3466" y="10555"/>
                    <a:pt x="3592" y="10587"/>
                    <a:pt x="3655" y="10587"/>
                  </a:cubicBezTo>
                  <a:lnTo>
                    <a:pt x="3687" y="10587"/>
                  </a:lnTo>
                  <a:cubicBezTo>
                    <a:pt x="3813" y="10587"/>
                    <a:pt x="3939" y="10524"/>
                    <a:pt x="4002" y="10398"/>
                  </a:cubicBezTo>
                  <a:lnTo>
                    <a:pt x="4789" y="9074"/>
                  </a:lnTo>
                  <a:cubicBezTo>
                    <a:pt x="5104" y="8980"/>
                    <a:pt x="5420" y="8854"/>
                    <a:pt x="5735" y="8759"/>
                  </a:cubicBezTo>
                  <a:cubicBezTo>
                    <a:pt x="6648" y="8381"/>
                    <a:pt x="7530" y="7877"/>
                    <a:pt x="8255" y="7279"/>
                  </a:cubicBezTo>
                  <a:cubicBezTo>
                    <a:pt x="9295" y="6459"/>
                    <a:pt x="10208" y="5388"/>
                    <a:pt x="10838" y="4223"/>
                  </a:cubicBezTo>
                  <a:cubicBezTo>
                    <a:pt x="10901" y="4065"/>
                    <a:pt x="10870" y="3876"/>
                    <a:pt x="10744" y="3750"/>
                  </a:cubicBezTo>
                  <a:lnTo>
                    <a:pt x="7215" y="127"/>
                  </a:lnTo>
                  <a:cubicBezTo>
                    <a:pt x="7131" y="43"/>
                    <a:pt x="7019" y="1"/>
                    <a:pt x="69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55;p70">
              <a:extLst>
                <a:ext uri="{FF2B5EF4-FFF2-40B4-BE49-F238E27FC236}">
                  <a16:creationId xmlns:a16="http://schemas.microsoft.com/office/drawing/2014/main" xmlns="" id="{A598CA3D-B3A6-F64D-A223-7E49F47B4624}"/>
                </a:ext>
              </a:extLst>
            </p:cNvPr>
            <p:cNvSpPr/>
            <p:nvPr/>
          </p:nvSpPr>
          <p:spPr>
            <a:xfrm>
              <a:off x="-64568375" y="3361050"/>
              <a:ext cx="104775" cy="105675"/>
            </a:xfrm>
            <a:custGeom>
              <a:avLst/>
              <a:gdLst/>
              <a:ahLst/>
              <a:cxnLst/>
              <a:rect l="l" t="t" r="r" b="b"/>
              <a:pathLst>
                <a:path w="4191" h="4227" extrusionOk="0">
                  <a:moveTo>
                    <a:pt x="2941" y="1"/>
                  </a:moveTo>
                  <a:cubicBezTo>
                    <a:pt x="2906" y="1"/>
                    <a:pt x="2871" y="2"/>
                    <a:pt x="2836" y="5"/>
                  </a:cubicBezTo>
                  <a:cubicBezTo>
                    <a:pt x="1828" y="100"/>
                    <a:pt x="883" y="320"/>
                    <a:pt x="0" y="667"/>
                  </a:cubicBezTo>
                  <a:lnTo>
                    <a:pt x="3529" y="4227"/>
                  </a:lnTo>
                  <a:cubicBezTo>
                    <a:pt x="3876" y="3313"/>
                    <a:pt x="4128" y="2368"/>
                    <a:pt x="4191" y="1392"/>
                  </a:cubicBezTo>
                  <a:cubicBezTo>
                    <a:pt x="4191" y="982"/>
                    <a:pt x="4033" y="635"/>
                    <a:pt x="3812" y="352"/>
                  </a:cubicBezTo>
                  <a:cubicBezTo>
                    <a:pt x="3558" y="125"/>
                    <a:pt x="3252" y="1"/>
                    <a:pt x="2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056;p70">
              <a:extLst>
                <a:ext uri="{FF2B5EF4-FFF2-40B4-BE49-F238E27FC236}">
                  <a16:creationId xmlns:a16="http://schemas.microsoft.com/office/drawing/2014/main" xmlns="" id="{B050FAE5-0F14-994C-8C3D-7F610C4521BF}"/>
                </a:ext>
              </a:extLst>
            </p:cNvPr>
            <p:cNvSpPr/>
            <p:nvPr/>
          </p:nvSpPr>
          <p:spPr>
            <a:xfrm>
              <a:off x="-64645575" y="3596675"/>
              <a:ext cx="85100" cy="79575"/>
            </a:xfrm>
            <a:custGeom>
              <a:avLst/>
              <a:gdLst/>
              <a:ahLst/>
              <a:cxnLst/>
              <a:rect l="l" t="t" r="r" b="b"/>
              <a:pathLst>
                <a:path w="3404" h="3183" extrusionOk="0">
                  <a:moveTo>
                    <a:pt x="3403" y="0"/>
                  </a:moveTo>
                  <a:lnTo>
                    <a:pt x="3403" y="0"/>
                  </a:lnTo>
                  <a:cubicBezTo>
                    <a:pt x="2710" y="473"/>
                    <a:pt x="2017" y="819"/>
                    <a:pt x="1261" y="1134"/>
                  </a:cubicBezTo>
                  <a:cubicBezTo>
                    <a:pt x="1041" y="1292"/>
                    <a:pt x="726" y="1386"/>
                    <a:pt x="442" y="1449"/>
                  </a:cubicBezTo>
                  <a:cubicBezTo>
                    <a:pt x="347" y="1859"/>
                    <a:pt x="253" y="2237"/>
                    <a:pt x="95" y="2584"/>
                  </a:cubicBezTo>
                  <a:cubicBezTo>
                    <a:pt x="1" y="2741"/>
                    <a:pt x="32" y="2930"/>
                    <a:pt x="158" y="3056"/>
                  </a:cubicBezTo>
                  <a:cubicBezTo>
                    <a:pt x="253" y="3151"/>
                    <a:pt x="347" y="3182"/>
                    <a:pt x="442" y="3182"/>
                  </a:cubicBezTo>
                  <a:cubicBezTo>
                    <a:pt x="505" y="3182"/>
                    <a:pt x="568" y="3182"/>
                    <a:pt x="600" y="3151"/>
                  </a:cubicBezTo>
                  <a:cubicBezTo>
                    <a:pt x="1135" y="2867"/>
                    <a:pt x="1671" y="2521"/>
                    <a:pt x="2080" y="2080"/>
                  </a:cubicBezTo>
                  <a:cubicBezTo>
                    <a:pt x="2679" y="1481"/>
                    <a:pt x="3151" y="756"/>
                    <a:pt x="34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057;p70">
              <a:extLst>
                <a:ext uri="{FF2B5EF4-FFF2-40B4-BE49-F238E27FC236}">
                  <a16:creationId xmlns:a16="http://schemas.microsoft.com/office/drawing/2014/main" xmlns="" id="{0CDA0E9F-1707-944F-8102-4192D5AA0D53}"/>
                </a:ext>
              </a:extLst>
            </p:cNvPr>
            <p:cNvSpPr/>
            <p:nvPr/>
          </p:nvSpPr>
          <p:spPr>
            <a:xfrm>
              <a:off x="-64781025" y="3456475"/>
              <a:ext cx="80350" cy="85075"/>
            </a:xfrm>
            <a:custGeom>
              <a:avLst/>
              <a:gdLst/>
              <a:ahLst/>
              <a:cxnLst/>
              <a:rect l="l" t="t" r="r" b="b"/>
              <a:pathLst>
                <a:path w="3214" h="3403" extrusionOk="0">
                  <a:moveTo>
                    <a:pt x="3214" y="0"/>
                  </a:moveTo>
                  <a:cubicBezTo>
                    <a:pt x="2426" y="252"/>
                    <a:pt x="1733" y="725"/>
                    <a:pt x="1134" y="1324"/>
                  </a:cubicBezTo>
                  <a:cubicBezTo>
                    <a:pt x="693" y="1733"/>
                    <a:pt x="347" y="2269"/>
                    <a:pt x="63" y="2804"/>
                  </a:cubicBezTo>
                  <a:cubicBezTo>
                    <a:pt x="0" y="2962"/>
                    <a:pt x="32" y="3151"/>
                    <a:pt x="158" y="3277"/>
                  </a:cubicBezTo>
                  <a:cubicBezTo>
                    <a:pt x="221" y="3371"/>
                    <a:pt x="347" y="3403"/>
                    <a:pt x="410" y="3403"/>
                  </a:cubicBezTo>
                  <a:cubicBezTo>
                    <a:pt x="504" y="3403"/>
                    <a:pt x="536" y="3403"/>
                    <a:pt x="630" y="3371"/>
                  </a:cubicBezTo>
                  <a:cubicBezTo>
                    <a:pt x="977" y="3214"/>
                    <a:pt x="1355" y="3088"/>
                    <a:pt x="1764" y="2993"/>
                  </a:cubicBezTo>
                  <a:cubicBezTo>
                    <a:pt x="1827" y="2678"/>
                    <a:pt x="1953" y="2426"/>
                    <a:pt x="2079" y="2143"/>
                  </a:cubicBezTo>
                  <a:cubicBezTo>
                    <a:pt x="2394" y="1387"/>
                    <a:pt x="2741" y="694"/>
                    <a:pt x="3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6222;p70">
            <a:extLst>
              <a:ext uri="{FF2B5EF4-FFF2-40B4-BE49-F238E27FC236}">
                <a16:creationId xmlns:a16="http://schemas.microsoft.com/office/drawing/2014/main" xmlns="" id="{CFAA9B08-BF60-884F-BD52-AA676837D1F1}"/>
              </a:ext>
            </a:extLst>
          </p:cNvPr>
          <p:cNvGrpSpPr/>
          <p:nvPr/>
        </p:nvGrpSpPr>
        <p:grpSpPr>
          <a:xfrm>
            <a:off x="4419275" y="2784505"/>
            <a:ext cx="350079" cy="350079"/>
            <a:chOff x="583100" y="3982600"/>
            <a:chExt cx="296175" cy="29617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4" name="Google Shape;6223;p70">
              <a:extLst>
                <a:ext uri="{FF2B5EF4-FFF2-40B4-BE49-F238E27FC236}">
                  <a16:creationId xmlns:a16="http://schemas.microsoft.com/office/drawing/2014/main" xmlns="" id="{8E47799E-EB94-DF4A-A3C3-30C7D385EA4C}"/>
                </a:ext>
              </a:extLst>
            </p:cNvPr>
            <p:cNvSpPr/>
            <p:nvPr/>
          </p:nvSpPr>
          <p:spPr>
            <a:xfrm>
              <a:off x="694925" y="3982600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224;p70">
              <a:extLst>
                <a:ext uri="{FF2B5EF4-FFF2-40B4-BE49-F238E27FC236}">
                  <a16:creationId xmlns:a16="http://schemas.microsoft.com/office/drawing/2014/main" xmlns="" id="{2CE60F18-58A9-4A44-B8A5-9390644D6016}"/>
                </a:ext>
              </a:extLst>
            </p:cNvPr>
            <p:cNvSpPr/>
            <p:nvPr/>
          </p:nvSpPr>
          <p:spPr>
            <a:xfrm>
              <a:off x="609075" y="4139350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225;p70">
              <a:extLst>
                <a:ext uri="{FF2B5EF4-FFF2-40B4-BE49-F238E27FC236}">
                  <a16:creationId xmlns:a16="http://schemas.microsoft.com/office/drawing/2014/main" xmlns="" id="{37585971-7110-5643-8258-AA8D4C612530}"/>
                </a:ext>
              </a:extLst>
            </p:cNvPr>
            <p:cNvSpPr/>
            <p:nvPr/>
          </p:nvSpPr>
          <p:spPr>
            <a:xfrm>
              <a:off x="783925" y="41401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226;p70">
              <a:extLst>
                <a:ext uri="{FF2B5EF4-FFF2-40B4-BE49-F238E27FC236}">
                  <a16:creationId xmlns:a16="http://schemas.microsoft.com/office/drawing/2014/main" xmlns="" id="{154BD91A-EA9B-2F47-A28E-CFFC0451D206}"/>
                </a:ext>
              </a:extLst>
            </p:cNvPr>
            <p:cNvSpPr/>
            <p:nvPr/>
          </p:nvSpPr>
          <p:spPr>
            <a:xfrm>
              <a:off x="583100" y="4207075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227;p70">
              <a:extLst>
                <a:ext uri="{FF2B5EF4-FFF2-40B4-BE49-F238E27FC236}">
                  <a16:creationId xmlns:a16="http://schemas.microsoft.com/office/drawing/2014/main" xmlns="" id="{2C64AA14-274E-2240-8FB9-515E84C51A42}"/>
                </a:ext>
              </a:extLst>
            </p:cNvPr>
            <p:cNvSpPr/>
            <p:nvPr/>
          </p:nvSpPr>
          <p:spPr>
            <a:xfrm>
              <a:off x="669725" y="4049550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228;p70">
              <a:extLst>
                <a:ext uri="{FF2B5EF4-FFF2-40B4-BE49-F238E27FC236}">
                  <a16:creationId xmlns:a16="http://schemas.microsoft.com/office/drawing/2014/main" xmlns="" id="{88837633-978C-8E4B-A8FA-8F0A8FCFEB9C}"/>
                </a:ext>
              </a:extLst>
            </p:cNvPr>
            <p:cNvSpPr/>
            <p:nvPr/>
          </p:nvSpPr>
          <p:spPr>
            <a:xfrm>
              <a:off x="757150" y="42070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229;p70">
              <a:extLst>
                <a:ext uri="{FF2B5EF4-FFF2-40B4-BE49-F238E27FC236}">
                  <a16:creationId xmlns:a16="http://schemas.microsoft.com/office/drawing/2014/main" xmlns="" id="{068619D4-A57C-9B42-A198-42E7B36B588B}"/>
                </a:ext>
              </a:extLst>
            </p:cNvPr>
            <p:cNvSpPr/>
            <p:nvPr/>
          </p:nvSpPr>
          <p:spPr>
            <a:xfrm>
              <a:off x="691775" y="4139350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6399;p70">
            <a:extLst>
              <a:ext uri="{FF2B5EF4-FFF2-40B4-BE49-F238E27FC236}">
                <a16:creationId xmlns:a16="http://schemas.microsoft.com/office/drawing/2014/main" xmlns="" id="{E8A73081-3B65-2D40-B887-7B8880C08A6E}"/>
              </a:ext>
            </a:extLst>
          </p:cNvPr>
          <p:cNvGrpSpPr/>
          <p:nvPr/>
        </p:nvGrpSpPr>
        <p:grpSpPr>
          <a:xfrm>
            <a:off x="6058729" y="2730256"/>
            <a:ext cx="350079" cy="350079"/>
            <a:chOff x="3497300" y="3227275"/>
            <a:chExt cx="296175" cy="29617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2" name="Google Shape;6400;p70">
              <a:extLst>
                <a:ext uri="{FF2B5EF4-FFF2-40B4-BE49-F238E27FC236}">
                  <a16:creationId xmlns:a16="http://schemas.microsoft.com/office/drawing/2014/main" xmlns="" id="{1334E20A-2F83-B94D-B573-971C349B3D9E}"/>
                </a:ext>
              </a:extLst>
            </p:cNvPr>
            <p:cNvSpPr/>
            <p:nvPr/>
          </p:nvSpPr>
          <p:spPr>
            <a:xfrm>
              <a:off x="3609925" y="3339900"/>
              <a:ext cx="69350" cy="68550"/>
            </a:xfrm>
            <a:custGeom>
              <a:avLst/>
              <a:gdLst/>
              <a:ahLst/>
              <a:cxnLst/>
              <a:rect l="l" t="t" r="r" b="b"/>
              <a:pathLst>
                <a:path w="2774" h="2742" extrusionOk="0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cubicBezTo>
                    <a:pt x="1" y="2112"/>
                    <a:pt x="631" y="2742"/>
                    <a:pt x="1387" y="2742"/>
                  </a:cubicBezTo>
                  <a:cubicBezTo>
                    <a:pt x="2143" y="2742"/>
                    <a:pt x="2773" y="2112"/>
                    <a:pt x="2773" y="1355"/>
                  </a:cubicBezTo>
                  <a:cubicBezTo>
                    <a:pt x="2773" y="631"/>
                    <a:pt x="2143" y="1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401;p70">
              <a:extLst>
                <a:ext uri="{FF2B5EF4-FFF2-40B4-BE49-F238E27FC236}">
                  <a16:creationId xmlns:a16="http://schemas.microsoft.com/office/drawing/2014/main" xmlns="" id="{DBB1FF0B-CCC7-A448-BB36-4DFB234978A6}"/>
                </a:ext>
              </a:extLst>
            </p:cNvPr>
            <p:cNvSpPr/>
            <p:nvPr/>
          </p:nvSpPr>
          <p:spPr>
            <a:xfrm>
              <a:off x="3531175" y="3227275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741" y="3466"/>
                    <a:pt x="3466" y="2678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402;p70">
              <a:extLst>
                <a:ext uri="{FF2B5EF4-FFF2-40B4-BE49-F238E27FC236}">
                  <a16:creationId xmlns:a16="http://schemas.microsoft.com/office/drawing/2014/main" xmlns="" id="{D32B83E3-C524-E046-914E-48573A8E757A}"/>
                </a:ext>
              </a:extLst>
            </p:cNvPr>
            <p:cNvSpPr/>
            <p:nvPr/>
          </p:nvSpPr>
          <p:spPr>
            <a:xfrm>
              <a:off x="3670575" y="3227275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8"/>
                    <a:pt x="788" y="3466"/>
                    <a:pt x="1733" y="3466"/>
                  </a:cubicBezTo>
                  <a:cubicBezTo>
                    <a:pt x="2679" y="3466"/>
                    <a:pt x="3466" y="2678"/>
                    <a:pt x="3466" y="1733"/>
                  </a:cubicBezTo>
                  <a:cubicBezTo>
                    <a:pt x="3466" y="788"/>
                    <a:pt x="2679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403;p70">
              <a:extLst>
                <a:ext uri="{FF2B5EF4-FFF2-40B4-BE49-F238E27FC236}">
                  <a16:creationId xmlns:a16="http://schemas.microsoft.com/office/drawing/2014/main" xmlns="" id="{59EB8A17-12D5-4643-B81B-55CEB0CA6519}"/>
                </a:ext>
              </a:extLst>
            </p:cNvPr>
            <p:cNvSpPr/>
            <p:nvPr/>
          </p:nvSpPr>
          <p:spPr>
            <a:xfrm>
              <a:off x="3622525" y="3421825"/>
              <a:ext cx="41775" cy="25225"/>
            </a:xfrm>
            <a:custGeom>
              <a:avLst/>
              <a:gdLst/>
              <a:ahLst/>
              <a:cxnLst/>
              <a:rect l="l" t="t" r="r" b="b"/>
              <a:pathLst>
                <a:path w="1671" h="1009" extrusionOk="0">
                  <a:moveTo>
                    <a:pt x="1" y="0"/>
                  </a:moveTo>
                  <a:lnTo>
                    <a:pt x="851" y="1008"/>
                  </a:lnTo>
                  <a:lnTo>
                    <a:pt x="1671" y="0"/>
                  </a:lnTo>
                  <a:lnTo>
                    <a:pt x="1671" y="0"/>
                  </a:lnTo>
                  <a:cubicBezTo>
                    <a:pt x="1450" y="126"/>
                    <a:pt x="1167" y="158"/>
                    <a:pt x="851" y="158"/>
                  </a:cubicBezTo>
                  <a:cubicBezTo>
                    <a:pt x="568" y="158"/>
                    <a:pt x="284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404;p70">
              <a:extLst>
                <a:ext uri="{FF2B5EF4-FFF2-40B4-BE49-F238E27FC236}">
                  <a16:creationId xmlns:a16="http://schemas.microsoft.com/office/drawing/2014/main" xmlns="" id="{8DC84192-D1CF-FF4A-8D83-AFAA52A9C51B}"/>
                </a:ext>
              </a:extLst>
            </p:cNvPr>
            <p:cNvSpPr/>
            <p:nvPr/>
          </p:nvSpPr>
          <p:spPr>
            <a:xfrm>
              <a:off x="3566600" y="34163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261" y="1"/>
                  </a:moveTo>
                  <a:cubicBezTo>
                    <a:pt x="474" y="599"/>
                    <a:pt x="1" y="1513"/>
                    <a:pt x="1" y="2490"/>
                  </a:cubicBezTo>
                  <a:lnTo>
                    <a:pt x="1" y="3907"/>
                  </a:lnTo>
                  <a:cubicBezTo>
                    <a:pt x="1" y="4096"/>
                    <a:pt x="158" y="4254"/>
                    <a:pt x="379" y="4254"/>
                  </a:cubicBezTo>
                  <a:lnTo>
                    <a:pt x="2805" y="4254"/>
                  </a:lnTo>
                  <a:lnTo>
                    <a:pt x="2805" y="1891"/>
                  </a:lnTo>
                  <a:lnTo>
                    <a:pt x="126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405;p70">
              <a:extLst>
                <a:ext uri="{FF2B5EF4-FFF2-40B4-BE49-F238E27FC236}">
                  <a16:creationId xmlns:a16="http://schemas.microsoft.com/office/drawing/2014/main" xmlns="" id="{3DCD4A1F-C869-0E45-A501-FCA02632B142}"/>
                </a:ext>
              </a:extLst>
            </p:cNvPr>
            <p:cNvSpPr/>
            <p:nvPr/>
          </p:nvSpPr>
          <p:spPr>
            <a:xfrm>
              <a:off x="3653250" y="34171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544" y="0"/>
                  </a:moveTo>
                  <a:lnTo>
                    <a:pt x="1" y="1890"/>
                  </a:lnTo>
                  <a:lnTo>
                    <a:pt x="1" y="4253"/>
                  </a:lnTo>
                  <a:lnTo>
                    <a:pt x="2458" y="4253"/>
                  </a:lnTo>
                  <a:cubicBezTo>
                    <a:pt x="2647" y="4253"/>
                    <a:pt x="2804" y="4096"/>
                    <a:pt x="2804" y="3907"/>
                  </a:cubicBezTo>
                  <a:lnTo>
                    <a:pt x="2804" y="2489"/>
                  </a:lnTo>
                  <a:cubicBezTo>
                    <a:pt x="2773" y="1481"/>
                    <a:pt x="2300" y="567"/>
                    <a:pt x="15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406;p70">
              <a:extLst>
                <a:ext uri="{FF2B5EF4-FFF2-40B4-BE49-F238E27FC236}">
                  <a16:creationId xmlns:a16="http://schemas.microsoft.com/office/drawing/2014/main" xmlns="" id="{AC44B79B-7A56-254C-908D-D8E1C96C3E57}"/>
                </a:ext>
              </a:extLst>
            </p:cNvPr>
            <p:cNvSpPr/>
            <p:nvPr/>
          </p:nvSpPr>
          <p:spPr>
            <a:xfrm>
              <a:off x="3655625" y="3310775"/>
              <a:ext cx="137850" cy="108700"/>
            </a:xfrm>
            <a:custGeom>
              <a:avLst/>
              <a:gdLst/>
              <a:ahLst/>
              <a:cxnLst/>
              <a:rect l="l" t="t" r="r" b="b"/>
              <a:pathLst>
                <a:path w="5514" h="4348" extrusionOk="0">
                  <a:moveTo>
                    <a:pt x="3686" y="1512"/>
                  </a:moveTo>
                  <a:cubicBezTo>
                    <a:pt x="3907" y="1512"/>
                    <a:pt x="4064" y="1670"/>
                    <a:pt x="4064" y="1859"/>
                  </a:cubicBezTo>
                  <a:cubicBezTo>
                    <a:pt x="4064" y="2048"/>
                    <a:pt x="3907" y="2205"/>
                    <a:pt x="3686" y="2205"/>
                  </a:cubicBezTo>
                  <a:lnTo>
                    <a:pt x="2993" y="2205"/>
                  </a:lnTo>
                  <a:cubicBezTo>
                    <a:pt x="2804" y="2205"/>
                    <a:pt x="2646" y="2048"/>
                    <a:pt x="2646" y="1859"/>
                  </a:cubicBezTo>
                  <a:cubicBezTo>
                    <a:pt x="2646" y="1670"/>
                    <a:pt x="2804" y="1512"/>
                    <a:pt x="2993" y="1512"/>
                  </a:cubicBezTo>
                  <a:close/>
                  <a:moveTo>
                    <a:pt x="4127" y="0"/>
                  </a:moveTo>
                  <a:cubicBezTo>
                    <a:pt x="3686" y="536"/>
                    <a:pt x="3056" y="851"/>
                    <a:pt x="2331" y="851"/>
                  </a:cubicBezTo>
                  <a:cubicBezTo>
                    <a:pt x="1607" y="851"/>
                    <a:pt x="977" y="504"/>
                    <a:pt x="536" y="63"/>
                  </a:cubicBezTo>
                  <a:cubicBezTo>
                    <a:pt x="347" y="221"/>
                    <a:pt x="158" y="378"/>
                    <a:pt x="0" y="567"/>
                  </a:cubicBezTo>
                  <a:cubicBezTo>
                    <a:pt x="945" y="756"/>
                    <a:pt x="1638" y="1575"/>
                    <a:pt x="1638" y="2615"/>
                  </a:cubicBezTo>
                  <a:cubicBezTo>
                    <a:pt x="1638" y="2930"/>
                    <a:pt x="1575" y="3214"/>
                    <a:pt x="1449" y="3466"/>
                  </a:cubicBezTo>
                  <a:cubicBezTo>
                    <a:pt x="1859" y="3718"/>
                    <a:pt x="2205" y="4001"/>
                    <a:pt x="2520" y="4348"/>
                  </a:cubicBezTo>
                  <a:lnTo>
                    <a:pt x="5167" y="4348"/>
                  </a:lnTo>
                  <a:cubicBezTo>
                    <a:pt x="5356" y="4348"/>
                    <a:pt x="5513" y="4190"/>
                    <a:pt x="5513" y="4001"/>
                  </a:cubicBezTo>
                  <a:lnTo>
                    <a:pt x="5513" y="2615"/>
                  </a:lnTo>
                  <a:cubicBezTo>
                    <a:pt x="5482" y="1512"/>
                    <a:pt x="4915" y="567"/>
                    <a:pt x="41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407;p70">
              <a:extLst>
                <a:ext uri="{FF2B5EF4-FFF2-40B4-BE49-F238E27FC236}">
                  <a16:creationId xmlns:a16="http://schemas.microsoft.com/office/drawing/2014/main" xmlns="" id="{EB060B31-477E-634E-B5D3-69124DC6CC4C}"/>
                </a:ext>
              </a:extLst>
            </p:cNvPr>
            <p:cNvSpPr/>
            <p:nvPr/>
          </p:nvSpPr>
          <p:spPr>
            <a:xfrm>
              <a:off x="3497300" y="3309975"/>
              <a:ext cx="136275" cy="108725"/>
            </a:xfrm>
            <a:custGeom>
              <a:avLst/>
              <a:gdLst/>
              <a:ahLst/>
              <a:cxnLst/>
              <a:rect l="l" t="t" r="r" b="b"/>
              <a:pathLst>
                <a:path w="5451" h="4349" extrusionOk="0">
                  <a:moveTo>
                    <a:pt x="2426" y="1544"/>
                  </a:moveTo>
                  <a:cubicBezTo>
                    <a:pt x="2615" y="1544"/>
                    <a:pt x="2773" y="1702"/>
                    <a:pt x="2773" y="1891"/>
                  </a:cubicBezTo>
                  <a:cubicBezTo>
                    <a:pt x="2773" y="2080"/>
                    <a:pt x="2615" y="2237"/>
                    <a:pt x="2426" y="2237"/>
                  </a:cubicBezTo>
                  <a:lnTo>
                    <a:pt x="1733" y="2237"/>
                  </a:lnTo>
                  <a:cubicBezTo>
                    <a:pt x="1513" y="2237"/>
                    <a:pt x="1355" y="2080"/>
                    <a:pt x="1355" y="1891"/>
                  </a:cubicBezTo>
                  <a:cubicBezTo>
                    <a:pt x="1355" y="1702"/>
                    <a:pt x="1513" y="1544"/>
                    <a:pt x="1733" y="1544"/>
                  </a:cubicBezTo>
                  <a:close/>
                  <a:moveTo>
                    <a:pt x="1324" y="1"/>
                  </a:moveTo>
                  <a:cubicBezTo>
                    <a:pt x="536" y="568"/>
                    <a:pt x="1" y="1513"/>
                    <a:pt x="1" y="2552"/>
                  </a:cubicBezTo>
                  <a:lnTo>
                    <a:pt x="1" y="3939"/>
                  </a:lnTo>
                  <a:cubicBezTo>
                    <a:pt x="1" y="4191"/>
                    <a:pt x="95" y="4348"/>
                    <a:pt x="316" y="4348"/>
                  </a:cubicBezTo>
                  <a:lnTo>
                    <a:pt x="2930" y="4348"/>
                  </a:lnTo>
                  <a:cubicBezTo>
                    <a:pt x="3214" y="3970"/>
                    <a:pt x="3561" y="3655"/>
                    <a:pt x="4002" y="3466"/>
                  </a:cubicBezTo>
                  <a:cubicBezTo>
                    <a:pt x="3876" y="3183"/>
                    <a:pt x="3813" y="2930"/>
                    <a:pt x="3813" y="2615"/>
                  </a:cubicBezTo>
                  <a:cubicBezTo>
                    <a:pt x="3813" y="1607"/>
                    <a:pt x="4506" y="757"/>
                    <a:pt x="5451" y="568"/>
                  </a:cubicBezTo>
                  <a:cubicBezTo>
                    <a:pt x="5293" y="347"/>
                    <a:pt x="5104" y="190"/>
                    <a:pt x="4915" y="32"/>
                  </a:cubicBezTo>
                  <a:cubicBezTo>
                    <a:pt x="4474" y="505"/>
                    <a:pt x="3844" y="820"/>
                    <a:pt x="3151" y="820"/>
                  </a:cubicBezTo>
                  <a:cubicBezTo>
                    <a:pt x="2426" y="820"/>
                    <a:pt x="1796" y="505"/>
                    <a:pt x="13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5807;p69">
            <a:extLst>
              <a:ext uri="{FF2B5EF4-FFF2-40B4-BE49-F238E27FC236}">
                <a16:creationId xmlns:a16="http://schemas.microsoft.com/office/drawing/2014/main" xmlns="" id="{3048C1A1-A9EE-494E-9407-F63EB9F26758}"/>
              </a:ext>
            </a:extLst>
          </p:cNvPr>
          <p:cNvGrpSpPr/>
          <p:nvPr/>
        </p:nvGrpSpPr>
        <p:grpSpPr>
          <a:xfrm>
            <a:off x="7644432" y="2730256"/>
            <a:ext cx="368134" cy="371814"/>
            <a:chOff x="-37804925" y="3953450"/>
            <a:chExt cx="315075" cy="31822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81" name="Google Shape;5808;p69">
              <a:extLst>
                <a:ext uri="{FF2B5EF4-FFF2-40B4-BE49-F238E27FC236}">
                  <a16:creationId xmlns:a16="http://schemas.microsoft.com/office/drawing/2014/main" xmlns="" id="{13445F14-6932-F94E-B338-98262519854F}"/>
                </a:ext>
              </a:extLst>
            </p:cNvPr>
            <p:cNvSpPr/>
            <p:nvPr/>
          </p:nvSpPr>
          <p:spPr>
            <a:xfrm>
              <a:off x="-37614300" y="3955025"/>
              <a:ext cx="124450" cy="186200"/>
            </a:xfrm>
            <a:custGeom>
              <a:avLst/>
              <a:gdLst/>
              <a:ahLst/>
              <a:cxnLst/>
              <a:rect l="l" t="t" r="r" b="b"/>
              <a:pathLst>
                <a:path w="4978" h="7448" extrusionOk="0">
                  <a:moveTo>
                    <a:pt x="2489" y="820"/>
                  </a:moveTo>
                  <a:cubicBezTo>
                    <a:pt x="3403" y="820"/>
                    <a:pt x="4127" y="1576"/>
                    <a:pt x="4127" y="2490"/>
                  </a:cubicBezTo>
                  <a:cubicBezTo>
                    <a:pt x="4127" y="3372"/>
                    <a:pt x="3403" y="4128"/>
                    <a:pt x="2489" y="4128"/>
                  </a:cubicBezTo>
                  <a:cubicBezTo>
                    <a:pt x="1575" y="4128"/>
                    <a:pt x="819" y="3372"/>
                    <a:pt x="819" y="2490"/>
                  </a:cubicBezTo>
                  <a:cubicBezTo>
                    <a:pt x="819" y="1576"/>
                    <a:pt x="1575" y="820"/>
                    <a:pt x="2489" y="820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4"/>
                    <a:pt x="0" y="2490"/>
                  </a:cubicBezTo>
                  <a:cubicBezTo>
                    <a:pt x="0" y="3214"/>
                    <a:pt x="315" y="3845"/>
                    <a:pt x="819" y="4317"/>
                  </a:cubicBezTo>
                  <a:lnTo>
                    <a:pt x="819" y="7058"/>
                  </a:lnTo>
                  <a:cubicBezTo>
                    <a:pt x="819" y="7287"/>
                    <a:pt x="1012" y="7448"/>
                    <a:pt x="1225" y="7448"/>
                  </a:cubicBezTo>
                  <a:cubicBezTo>
                    <a:pt x="1334" y="7448"/>
                    <a:pt x="1448" y="7406"/>
                    <a:pt x="1544" y="7310"/>
                  </a:cubicBezTo>
                  <a:lnTo>
                    <a:pt x="2489" y="6365"/>
                  </a:lnTo>
                  <a:lnTo>
                    <a:pt x="3434" y="7310"/>
                  </a:lnTo>
                  <a:cubicBezTo>
                    <a:pt x="3530" y="7406"/>
                    <a:pt x="3640" y="7448"/>
                    <a:pt x="3744" y="7448"/>
                  </a:cubicBezTo>
                  <a:cubicBezTo>
                    <a:pt x="3948" y="7448"/>
                    <a:pt x="4127" y="7287"/>
                    <a:pt x="4127" y="7058"/>
                  </a:cubicBezTo>
                  <a:lnTo>
                    <a:pt x="4127" y="4317"/>
                  </a:lnTo>
                  <a:cubicBezTo>
                    <a:pt x="4663" y="3845"/>
                    <a:pt x="4978" y="3214"/>
                    <a:pt x="4978" y="2490"/>
                  </a:cubicBezTo>
                  <a:cubicBezTo>
                    <a:pt x="4978" y="1104"/>
                    <a:pt x="3875" y="1"/>
                    <a:pt x="2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809;p69">
              <a:extLst>
                <a:ext uri="{FF2B5EF4-FFF2-40B4-BE49-F238E27FC236}">
                  <a16:creationId xmlns:a16="http://schemas.microsoft.com/office/drawing/2014/main" xmlns="" id="{CBFBEB6C-626E-184C-BEEF-02B176C4A990}"/>
                </a:ext>
              </a:extLst>
            </p:cNvPr>
            <p:cNvSpPr/>
            <p:nvPr/>
          </p:nvSpPr>
          <p:spPr>
            <a:xfrm>
              <a:off x="-37761600" y="4230700"/>
              <a:ext cx="270175" cy="40975"/>
            </a:xfrm>
            <a:custGeom>
              <a:avLst/>
              <a:gdLst/>
              <a:ahLst/>
              <a:cxnLst/>
              <a:rect l="l" t="t" r="r" b="b"/>
              <a:pathLst>
                <a:path w="10807" h="1639" extrusionOk="0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810;p69">
              <a:extLst>
                <a:ext uri="{FF2B5EF4-FFF2-40B4-BE49-F238E27FC236}">
                  <a16:creationId xmlns:a16="http://schemas.microsoft.com/office/drawing/2014/main" xmlns="" id="{AB5DF557-9BDA-084F-B16D-D00F4323E176}"/>
                </a:ext>
              </a:extLst>
            </p:cNvPr>
            <p:cNvSpPr/>
            <p:nvPr/>
          </p:nvSpPr>
          <p:spPr>
            <a:xfrm>
              <a:off x="-37804925" y="3953450"/>
              <a:ext cx="274125" cy="295675"/>
            </a:xfrm>
            <a:custGeom>
              <a:avLst/>
              <a:gdLst/>
              <a:ahLst/>
              <a:cxnLst/>
              <a:rect l="l" t="t" r="r" b="b"/>
              <a:pathLst>
                <a:path w="10965" h="11827" extrusionOk="0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" name="Google Shape;15;p6">
            <a:extLst>
              <a:ext uri="{FF2B5EF4-FFF2-40B4-BE49-F238E27FC236}">
                <a16:creationId xmlns:a16="http://schemas.microsoft.com/office/drawing/2014/main" xmlns="" id="{3F477A68-FA25-DB40-A30C-5937B2801E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Picture 2" descr="ESPOL :: Académico en Línea">
            <a:extLst>
              <a:ext uri="{FF2B5EF4-FFF2-40B4-BE49-F238E27FC236}">
                <a16:creationId xmlns:a16="http://schemas.microsoft.com/office/drawing/2014/main" xmlns="" id="{B2E965C7-ABEB-974D-8487-75C81899C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18" y="4412903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ctrTitle"/>
          </p:nvPr>
        </p:nvSpPr>
        <p:spPr>
          <a:xfrm flipH="1">
            <a:off x="2747779" y="2432474"/>
            <a:ext cx="5195700" cy="19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MODELO EDUCATIVO E2021</a:t>
            </a:r>
            <a:endParaRPr dirty="0"/>
          </a:p>
        </p:txBody>
      </p:sp>
      <p:sp>
        <p:nvSpPr>
          <p:cNvPr id="234" name="Google Shape;234;p39"/>
          <p:cNvSpPr txBox="1">
            <a:spLocks noGrp="1"/>
          </p:cNvSpPr>
          <p:nvPr>
            <p:ph type="subTitle" idx="1"/>
          </p:nvPr>
        </p:nvSpPr>
        <p:spPr>
          <a:xfrm>
            <a:off x="3718579" y="4030481"/>
            <a:ext cx="42249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PRESENTE Y FUTURO </a:t>
            </a:r>
            <a:endParaRPr dirty="0"/>
          </a:p>
        </p:txBody>
      </p:sp>
      <p:sp>
        <p:nvSpPr>
          <p:cNvPr id="235" name="Google Shape;235;p39"/>
          <p:cNvSpPr txBox="1">
            <a:spLocks noGrp="1"/>
          </p:cNvSpPr>
          <p:nvPr>
            <p:ph type="title" idx="2"/>
          </p:nvPr>
        </p:nvSpPr>
        <p:spPr>
          <a:xfrm flipH="1">
            <a:off x="4964179" y="1951315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cxnSp>
        <p:nvCxnSpPr>
          <p:cNvPr id="236" name="Google Shape;236;p39"/>
          <p:cNvCxnSpPr/>
          <p:nvPr/>
        </p:nvCxnSpPr>
        <p:spPr>
          <a:xfrm>
            <a:off x="7578325" y="4028400"/>
            <a:ext cx="15657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" name="Google Shape;15;p6">
            <a:extLst>
              <a:ext uri="{FF2B5EF4-FFF2-40B4-BE49-F238E27FC236}">
                <a16:creationId xmlns:a16="http://schemas.microsoft.com/office/drawing/2014/main" xmlns="" id="{9A742091-B00A-D44C-875E-4B002151B1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ESPOL :: Académico en Línea">
            <a:extLst>
              <a:ext uri="{FF2B5EF4-FFF2-40B4-BE49-F238E27FC236}">
                <a16:creationId xmlns:a16="http://schemas.microsoft.com/office/drawing/2014/main" xmlns="" id="{33BB4654-1A60-B34F-8283-F8DE4E5C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18" y="4412903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7"/>
          <p:cNvSpPr txBox="1">
            <a:spLocks noGrp="1"/>
          </p:cNvSpPr>
          <p:nvPr>
            <p:ph type="subTitle" idx="1"/>
          </p:nvPr>
        </p:nvSpPr>
        <p:spPr>
          <a:xfrm>
            <a:off x="728133" y="2415823"/>
            <a:ext cx="7484534" cy="10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_tradnl" sz="1600" dirty="0"/>
              <a:t>Se requieren nuevas, más flexibles y significativas formas </a:t>
            </a:r>
          </a:p>
          <a:p>
            <a:r>
              <a:rPr lang="es-ES_tradnl" sz="1600" dirty="0"/>
              <a:t>de enseñar-aprender, así como mecanismos de </a:t>
            </a:r>
          </a:p>
          <a:p>
            <a:r>
              <a:rPr lang="es-ES_tradnl" sz="1600" dirty="0"/>
              <a:t>investigación y de evaluación de los resultados</a:t>
            </a:r>
          </a:p>
          <a:p>
            <a:r>
              <a:rPr lang="es-ES_tradnl" sz="1600" dirty="0"/>
              <a:t>de la innovación en educación.</a:t>
            </a:r>
          </a:p>
        </p:txBody>
      </p:sp>
      <p:sp>
        <p:nvSpPr>
          <p:cNvPr id="206" name="Google Shape;206;p37"/>
          <p:cNvSpPr txBox="1">
            <a:spLocks noGrp="1"/>
          </p:cNvSpPr>
          <p:nvPr>
            <p:ph type="ctrTitle"/>
          </p:nvPr>
        </p:nvSpPr>
        <p:spPr>
          <a:xfrm>
            <a:off x="2638350" y="478096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400" dirty="0"/>
              <a:t>MÁS ALLÁ DE LO DIGITAL…</a:t>
            </a:r>
          </a:p>
        </p:txBody>
      </p:sp>
      <p:cxnSp>
        <p:nvCxnSpPr>
          <p:cNvPr id="207" name="Google Shape;207;p37"/>
          <p:cNvCxnSpPr/>
          <p:nvPr/>
        </p:nvCxnSpPr>
        <p:spPr>
          <a:xfrm>
            <a:off x="4569600" y="1282832"/>
            <a:ext cx="45744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8" name="Google Shape;208;p37"/>
          <p:cNvCxnSpPr/>
          <p:nvPr/>
        </p:nvCxnSpPr>
        <p:spPr>
          <a:xfrm>
            <a:off x="0" y="3796776"/>
            <a:ext cx="45744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Google Shape;15;p6">
            <a:extLst>
              <a:ext uri="{FF2B5EF4-FFF2-40B4-BE49-F238E27FC236}">
                <a16:creationId xmlns:a16="http://schemas.microsoft.com/office/drawing/2014/main" xmlns="" id="{2AE03BF6-42E0-DD4B-9C54-C24A87218B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ESPOL :: Académico en Línea">
            <a:extLst>
              <a:ext uri="{FF2B5EF4-FFF2-40B4-BE49-F238E27FC236}">
                <a16:creationId xmlns:a16="http://schemas.microsoft.com/office/drawing/2014/main" xmlns="" id="{BAD0B8A3-CC2B-1541-AD1E-9CEC02417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309" y="4486119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2"/>
          <p:cNvSpPr txBox="1">
            <a:spLocks noGrp="1"/>
          </p:cNvSpPr>
          <p:nvPr>
            <p:ph type="ctrTitle"/>
          </p:nvPr>
        </p:nvSpPr>
        <p:spPr>
          <a:xfrm>
            <a:off x="1964851" y="352850"/>
            <a:ext cx="5214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/>
              <a:t>SENTANDO LAS BASES</a:t>
            </a:r>
          </a:p>
        </p:txBody>
      </p:sp>
      <p:grpSp>
        <p:nvGrpSpPr>
          <p:cNvPr id="493" name="Google Shape;493;p52"/>
          <p:cNvGrpSpPr/>
          <p:nvPr/>
        </p:nvGrpSpPr>
        <p:grpSpPr>
          <a:xfrm>
            <a:off x="947317" y="2349139"/>
            <a:ext cx="2201620" cy="1290901"/>
            <a:chOff x="348091" y="2341741"/>
            <a:chExt cx="2492494" cy="1442831"/>
          </a:xfrm>
        </p:grpSpPr>
        <p:sp>
          <p:nvSpPr>
            <p:cNvPr id="494" name="Google Shape;494;p52"/>
            <p:cNvSpPr/>
            <p:nvPr/>
          </p:nvSpPr>
          <p:spPr>
            <a:xfrm>
              <a:off x="348091" y="2898672"/>
              <a:ext cx="1257809" cy="8859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434343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dirty="0"/>
            </a:p>
          </p:txBody>
        </p:sp>
        <p:cxnSp>
          <p:nvCxnSpPr>
            <p:cNvPr id="495" name="Google Shape;495;p52"/>
            <p:cNvCxnSpPr/>
            <p:nvPr/>
          </p:nvCxnSpPr>
          <p:spPr>
            <a:xfrm>
              <a:off x="1143010" y="3361375"/>
              <a:ext cx="1695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52"/>
            <p:cNvCxnSpPr/>
            <p:nvPr/>
          </p:nvCxnSpPr>
          <p:spPr>
            <a:xfrm rot="10800000">
              <a:off x="2840585" y="2341741"/>
              <a:ext cx="0" cy="10230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97" name="Google Shape;497;p52"/>
          <p:cNvGrpSpPr/>
          <p:nvPr/>
        </p:nvGrpSpPr>
        <p:grpSpPr>
          <a:xfrm rot="10800000" flipH="1">
            <a:off x="2438848" y="1707494"/>
            <a:ext cx="2260938" cy="1304428"/>
            <a:chOff x="280936" y="2341741"/>
            <a:chExt cx="2559649" cy="1457950"/>
          </a:xfrm>
        </p:grpSpPr>
        <p:sp>
          <p:nvSpPr>
            <p:cNvPr id="498" name="Google Shape;498;p52"/>
            <p:cNvSpPr/>
            <p:nvPr/>
          </p:nvSpPr>
          <p:spPr>
            <a:xfrm>
              <a:off x="280936" y="2913791"/>
              <a:ext cx="1324964" cy="8859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434343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dirty="0"/>
            </a:p>
          </p:txBody>
        </p:sp>
        <p:cxnSp>
          <p:nvCxnSpPr>
            <p:cNvPr id="499" name="Google Shape;499;p52"/>
            <p:cNvCxnSpPr/>
            <p:nvPr/>
          </p:nvCxnSpPr>
          <p:spPr>
            <a:xfrm>
              <a:off x="1143010" y="3361375"/>
              <a:ext cx="1695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52"/>
            <p:cNvCxnSpPr/>
            <p:nvPr/>
          </p:nvCxnSpPr>
          <p:spPr>
            <a:xfrm rot="10800000">
              <a:off x="2840585" y="2341741"/>
              <a:ext cx="0" cy="10230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01" name="Google Shape;501;p52"/>
          <p:cNvGrpSpPr/>
          <p:nvPr/>
        </p:nvGrpSpPr>
        <p:grpSpPr>
          <a:xfrm>
            <a:off x="3599025" y="2349139"/>
            <a:ext cx="2616176" cy="1290901"/>
            <a:chOff x="-121235" y="2341741"/>
            <a:chExt cx="2961820" cy="1442831"/>
          </a:xfrm>
        </p:grpSpPr>
        <p:sp>
          <p:nvSpPr>
            <p:cNvPr id="502" name="Google Shape;502;p52"/>
            <p:cNvSpPr/>
            <p:nvPr/>
          </p:nvSpPr>
          <p:spPr>
            <a:xfrm>
              <a:off x="-121235" y="2898672"/>
              <a:ext cx="1727137" cy="8859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434343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dirty="0"/>
            </a:p>
          </p:txBody>
        </p:sp>
        <p:cxnSp>
          <p:nvCxnSpPr>
            <p:cNvPr id="503" name="Google Shape;503;p52"/>
            <p:cNvCxnSpPr/>
            <p:nvPr/>
          </p:nvCxnSpPr>
          <p:spPr>
            <a:xfrm>
              <a:off x="1143010" y="3361375"/>
              <a:ext cx="1695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52"/>
            <p:cNvCxnSpPr/>
            <p:nvPr/>
          </p:nvCxnSpPr>
          <p:spPr>
            <a:xfrm rot="10800000">
              <a:off x="2840585" y="2341741"/>
              <a:ext cx="0" cy="10230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05" name="Google Shape;505;p52"/>
          <p:cNvGrpSpPr/>
          <p:nvPr/>
        </p:nvGrpSpPr>
        <p:grpSpPr>
          <a:xfrm rot="10800000" flipH="1">
            <a:off x="5384804" y="1708488"/>
            <a:ext cx="2343402" cy="1304429"/>
            <a:chOff x="187577" y="2341741"/>
            <a:chExt cx="2653008" cy="1457951"/>
          </a:xfrm>
        </p:grpSpPr>
        <p:sp>
          <p:nvSpPr>
            <p:cNvPr id="506" name="Google Shape;506;p52"/>
            <p:cNvSpPr/>
            <p:nvPr/>
          </p:nvSpPr>
          <p:spPr>
            <a:xfrm>
              <a:off x="187577" y="2913792"/>
              <a:ext cx="1594244" cy="885900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rgbClr val="434343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s-ES_tradnl" dirty="0"/>
            </a:p>
          </p:txBody>
        </p:sp>
        <p:cxnSp>
          <p:nvCxnSpPr>
            <p:cNvPr id="507" name="Google Shape;507;p52"/>
            <p:cNvCxnSpPr/>
            <p:nvPr/>
          </p:nvCxnSpPr>
          <p:spPr>
            <a:xfrm>
              <a:off x="1143010" y="3361375"/>
              <a:ext cx="1695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52"/>
            <p:cNvCxnSpPr/>
            <p:nvPr/>
          </p:nvCxnSpPr>
          <p:spPr>
            <a:xfrm rot="10800000">
              <a:off x="2840585" y="2341741"/>
              <a:ext cx="0" cy="10230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09" name="Google Shape;509;p52"/>
          <p:cNvSpPr/>
          <p:nvPr/>
        </p:nvSpPr>
        <p:spPr>
          <a:xfrm>
            <a:off x="6856800" y="2834242"/>
            <a:ext cx="1263811" cy="7989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_tradnl" dirty="0"/>
          </a:p>
        </p:txBody>
      </p:sp>
      <p:sp>
        <p:nvSpPr>
          <p:cNvPr id="510" name="Google Shape;510;p52"/>
          <p:cNvSpPr txBox="1"/>
          <p:nvPr/>
        </p:nvSpPr>
        <p:spPr>
          <a:xfrm>
            <a:off x="941629" y="3071131"/>
            <a:ext cx="1111023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b="1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I REFORMA CURRICULAR</a:t>
            </a:r>
          </a:p>
        </p:txBody>
      </p:sp>
      <p:sp>
        <p:nvSpPr>
          <p:cNvPr id="511" name="Google Shape;511;p52"/>
          <p:cNvSpPr txBox="1"/>
          <p:nvPr/>
        </p:nvSpPr>
        <p:spPr>
          <a:xfrm>
            <a:off x="793040" y="3689337"/>
            <a:ext cx="14082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dirty="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Simultánea y masiva a nivel de grado</a:t>
            </a:r>
          </a:p>
        </p:txBody>
      </p:sp>
      <p:sp>
        <p:nvSpPr>
          <p:cNvPr id="512" name="Google Shape;512;p52"/>
          <p:cNvSpPr txBox="1"/>
          <p:nvPr/>
        </p:nvSpPr>
        <p:spPr>
          <a:xfrm>
            <a:off x="2449610" y="1914281"/>
            <a:ext cx="1170342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b="1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BÁSICO DE FORMACIÓN</a:t>
            </a:r>
          </a:p>
        </p:txBody>
      </p:sp>
      <p:sp>
        <p:nvSpPr>
          <p:cNvPr id="513" name="Google Shape;513;p52"/>
          <p:cNvSpPr txBox="1"/>
          <p:nvPr/>
        </p:nvSpPr>
        <p:spPr>
          <a:xfrm>
            <a:off x="5395567" y="1921056"/>
            <a:ext cx="1397429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b="1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COMUNICACIÓN, INGLÉS Y PROGRAMACIÓN</a:t>
            </a:r>
          </a:p>
        </p:txBody>
      </p:sp>
      <p:sp>
        <p:nvSpPr>
          <p:cNvPr id="514" name="Google Shape;514;p52"/>
          <p:cNvSpPr txBox="1"/>
          <p:nvPr/>
        </p:nvSpPr>
        <p:spPr>
          <a:xfrm>
            <a:off x="3568066" y="3071131"/>
            <a:ext cx="1555461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b="1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ARP Y EMPRENDIMIENTO</a:t>
            </a:r>
          </a:p>
        </p:txBody>
      </p:sp>
      <p:sp>
        <p:nvSpPr>
          <p:cNvPr id="515" name="Google Shape;515;p52"/>
          <p:cNvSpPr txBox="1"/>
          <p:nvPr/>
        </p:nvSpPr>
        <p:spPr>
          <a:xfrm>
            <a:off x="6917270" y="3064236"/>
            <a:ext cx="1203332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b="1" dirty="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rPr>
              <a:t>REDISEÑO DE TITULACIÓN </a:t>
            </a:r>
          </a:p>
        </p:txBody>
      </p:sp>
      <p:sp>
        <p:nvSpPr>
          <p:cNvPr id="516" name="Google Shape;516;p52"/>
          <p:cNvSpPr txBox="1"/>
          <p:nvPr/>
        </p:nvSpPr>
        <p:spPr>
          <a:xfrm>
            <a:off x="3715327" y="3673258"/>
            <a:ext cx="14082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dirty="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Transversal en todas las carreras</a:t>
            </a:r>
          </a:p>
        </p:txBody>
      </p:sp>
      <p:sp>
        <p:nvSpPr>
          <p:cNvPr id="517" name="Google Shape;517;p52"/>
          <p:cNvSpPr txBox="1"/>
          <p:nvPr/>
        </p:nvSpPr>
        <p:spPr>
          <a:xfrm>
            <a:off x="6856800" y="3640040"/>
            <a:ext cx="14082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dirty="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Proyecto integrador</a:t>
            </a:r>
          </a:p>
        </p:txBody>
      </p:sp>
      <p:sp>
        <p:nvSpPr>
          <p:cNvPr id="518" name="Google Shape;518;p52"/>
          <p:cNvSpPr txBox="1"/>
          <p:nvPr/>
        </p:nvSpPr>
        <p:spPr>
          <a:xfrm>
            <a:off x="5395567" y="1164237"/>
            <a:ext cx="14082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dirty="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Transversal en todas las carreras</a:t>
            </a:r>
          </a:p>
        </p:txBody>
      </p:sp>
      <p:sp>
        <p:nvSpPr>
          <p:cNvPr id="519" name="Google Shape;519;p52"/>
          <p:cNvSpPr txBox="1"/>
          <p:nvPr/>
        </p:nvSpPr>
        <p:spPr>
          <a:xfrm>
            <a:off x="2385226" y="1196428"/>
            <a:ext cx="14040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1200" dirty="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Tronco común de formación básica</a:t>
            </a:r>
          </a:p>
        </p:txBody>
      </p:sp>
      <p:pic>
        <p:nvPicPr>
          <p:cNvPr id="31" name="Google Shape;15;p6">
            <a:extLst>
              <a:ext uri="{FF2B5EF4-FFF2-40B4-BE49-F238E27FC236}">
                <a16:creationId xmlns:a16="http://schemas.microsoft.com/office/drawing/2014/main" xmlns="" id="{489394E1-66DD-644A-B4F3-D850855333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6060" r="66462"/>
          <a:stretch/>
        </p:blipFill>
        <p:spPr>
          <a:xfrm>
            <a:off x="1" y="4426498"/>
            <a:ext cx="3066756" cy="7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ESPOL :: Académico en Línea">
            <a:extLst>
              <a:ext uri="{FF2B5EF4-FFF2-40B4-BE49-F238E27FC236}">
                <a16:creationId xmlns:a16="http://schemas.microsoft.com/office/drawing/2014/main" xmlns="" id="{368490EF-70A2-884A-AF5D-7D733E2B7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35" y="4494751"/>
            <a:ext cx="1448582" cy="5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oogle Shape;924;p62">
            <a:extLst>
              <a:ext uri="{FF2B5EF4-FFF2-40B4-BE49-F238E27FC236}">
                <a16:creationId xmlns:a16="http://schemas.microsoft.com/office/drawing/2014/main" xmlns="" id="{E5620FD8-FEA4-8B42-A03A-FB2F4CEA5DEB}"/>
              </a:ext>
            </a:extLst>
          </p:cNvPr>
          <p:cNvGrpSpPr/>
          <p:nvPr/>
        </p:nvGrpSpPr>
        <p:grpSpPr>
          <a:xfrm>
            <a:off x="8701815" y="2108912"/>
            <a:ext cx="424904" cy="522834"/>
            <a:chOff x="4676550" y="2160575"/>
            <a:chExt cx="51400" cy="52500"/>
          </a:xfrm>
          <a:solidFill>
            <a:schemeClr val="tx1"/>
          </a:solidFill>
        </p:grpSpPr>
        <p:sp>
          <p:nvSpPr>
            <p:cNvPr id="35" name="Google Shape;925;p62">
              <a:extLst>
                <a:ext uri="{FF2B5EF4-FFF2-40B4-BE49-F238E27FC236}">
                  <a16:creationId xmlns:a16="http://schemas.microsoft.com/office/drawing/2014/main" xmlns="" id="{EE7C484A-001D-7F4C-80FF-D5246AE06CE2}"/>
                </a:ext>
              </a:extLst>
            </p:cNvPr>
            <p:cNvSpPr/>
            <p:nvPr/>
          </p:nvSpPr>
          <p:spPr>
            <a:xfrm>
              <a:off x="4676550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26;p62">
              <a:extLst>
                <a:ext uri="{FF2B5EF4-FFF2-40B4-BE49-F238E27FC236}">
                  <a16:creationId xmlns:a16="http://schemas.microsoft.com/office/drawing/2014/main" xmlns="" id="{AB79584C-D72F-4547-8980-F897142C366A}"/>
                </a:ext>
              </a:extLst>
            </p:cNvPr>
            <p:cNvSpPr/>
            <p:nvPr/>
          </p:nvSpPr>
          <p:spPr>
            <a:xfrm>
              <a:off x="4688275" y="2160575"/>
              <a:ext cx="27975" cy="52500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27;p62">
              <a:extLst>
                <a:ext uri="{FF2B5EF4-FFF2-40B4-BE49-F238E27FC236}">
                  <a16:creationId xmlns:a16="http://schemas.microsoft.com/office/drawing/2014/main" xmlns="" id="{2A10A95F-A062-2A44-A327-F778D90B2118}"/>
                </a:ext>
              </a:extLst>
            </p:cNvPr>
            <p:cNvSpPr/>
            <p:nvPr/>
          </p:nvSpPr>
          <p:spPr>
            <a:xfrm>
              <a:off x="4700175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287;p42">
            <a:extLst>
              <a:ext uri="{FF2B5EF4-FFF2-40B4-BE49-F238E27FC236}">
                <a16:creationId xmlns:a16="http://schemas.microsoft.com/office/drawing/2014/main" xmlns="" id="{7936D2C4-5CEB-E745-85FC-AE5E09E02DC6}"/>
              </a:ext>
            </a:extLst>
          </p:cNvPr>
          <p:cNvSpPr txBox="1">
            <a:spLocks/>
          </p:cNvSpPr>
          <p:nvPr/>
        </p:nvSpPr>
        <p:spPr>
          <a:xfrm>
            <a:off x="135359" y="145215"/>
            <a:ext cx="1874958" cy="6688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_tradnl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2016…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ch Newsletter XL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3F3F3"/>
      </a:accent1>
      <a:accent2>
        <a:srgbClr val="D9D9D9"/>
      </a:accent2>
      <a:accent3>
        <a:srgbClr val="B7B7B7"/>
      </a:accent3>
      <a:accent4>
        <a:srgbClr val="999999"/>
      </a:accent4>
      <a:accent5>
        <a:srgbClr val="666666"/>
      </a:accent5>
      <a:accent6>
        <a:srgbClr val="00000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612</Words>
  <Application>Microsoft Office PowerPoint</Application>
  <PresentationFormat>Presentación en pantalla (16:9)</PresentationFormat>
  <Paragraphs>170</Paragraphs>
  <Slides>28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Exo 2</vt:lpstr>
      <vt:lpstr>Fira Sans Extra Condensed Medium</vt:lpstr>
      <vt:lpstr>Roboto Condensed</vt:lpstr>
      <vt:lpstr>Roboto</vt:lpstr>
      <vt:lpstr>Roboto Condensed Light</vt:lpstr>
      <vt:lpstr>Arial</vt:lpstr>
      <vt:lpstr>Tech Newsletter XL by Slidesgo</vt:lpstr>
      <vt:lpstr>MODELO EDUCATIVO Y TRANSFORMACIÓN DIGITAL</vt:lpstr>
      <vt:lpstr>PAUL HERRERA VICERRECTOR ESPOL</vt:lpstr>
      <vt:lpstr>CONTENIDO</vt:lpstr>
      <vt:lpstr>ESPOL</vt:lpstr>
      <vt:lpstr>TRAYECTORIA</vt:lpstr>
      <vt:lpstr>Destacados</vt:lpstr>
      <vt:lpstr>MODELO EDUCATIVO E2021</vt:lpstr>
      <vt:lpstr>MÁS ALLÁ DE LO DIGITAL…</vt:lpstr>
      <vt:lpstr>SENTANDO LAS BASES</vt:lpstr>
      <vt:lpstr>RESULTADOS DE APRENDIZAJE INSTITUCIONALES (RAI)</vt:lpstr>
      <vt:lpstr>SENTANDO LAS BASES</vt:lpstr>
      <vt:lpstr>CONSOLIDACIÓN DE UNA INNOVACIÓN EDUCATIVA</vt:lpstr>
      <vt:lpstr>Presentación de PowerPoint</vt:lpstr>
      <vt:lpstr>PROYECCIÓN POSPANDEMIA</vt:lpstr>
      <vt:lpstr>APRENDIZAJE DIGITAL</vt:lpstr>
      <vt:lpstr>ESTRATEGIA E-LEARNING</vt:lpstr>
      <vt:lpstr>Presentación de PowerPoint</vt:lpstr>
      <vt:lpstr>Presentación de PowerPoint</vt:lpstr>
      <vt:lpstr>ESTRATEGIA E-LEARNING POSPANDEMIA</vt:lpstr>
      <vt:lpstr>ESTRATEGIA DE AULAS HÍBRIDAS POSPANDEMIA</vt:lpstr>
      <vt:lpstr>MODELO EDUCATIVO</vt:lpstr>
      <vt:lpstr>COMPETENCIAS INSTITUCIONALES</vt:lpstr>
      <vt:lpstr>MEDICIÓN Y EVALUACIÓN</vt:lpstr>
      <vt:lpstr>Presentación de PowerPoint</vt:lpstr>
      <vt:lpstr>Presentación de PowerPoint</vt:lpstr>
      <vt:lpstr>FUTURO</vt:lpstr>
      <vt:lpstr>REFLEXIONES</vt:lpstr>
      <vt:lpstr>GRACIAS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FATIMA</dc:creator>
  <cp:lastModifiedBy>FATIMA</cp:lastModifiedBy>
  <cp:revision>45</cp:revision>
  <dcterms:modified xsi:type="dcterms:W3CDTF">2021-11-19T17:47:43Z</dcterms:modified>
</cp:coreProperties>
</file>