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1"/>
  </p:notesMasterIdLst>
  <p:sldIdLst>
    <p:sldId id="270" r:id="rId4"/>
    <p:sldId id="265" r:id="rId5"/>
    <p:sldId id="336" r:id="rId6"/>
    <p:sldId id="330" r:id="rId7"/>
    <p:sldId id="333" r:id="rId8"/>
    <p:sldId id="332" r:id="rId9"/>
    <p:sldId id="334" r:id="rId10"/>
    <p:sldId id="266" r:id="rId11"/>
    <p:sldId id="328" r:id="rId12"/>
    <p:sldId id="327" r:id="rId13"/>
    <p:sldId id="325" r:id="rId14"/>
    <p:sldId id="305" r:id="rId15"/>
    <p:sldId id="335" r:id="rId16"/>
    <p:sldId id="337" r:id="rId17"/>
    <p:sldId id="329" r:id="rId18"/>
    <p:sldId id="294" r:id="rId19"/>
    <p:sldId id="316" r:id="rId20"/>
    <p:sldId id="290" r:id="rId21"/>
    <p:sldId id="318" r:id="rId22"/>
    <p:sldId id="319" r:id="rId23"/>
    <p:sldId id="320" r:id="rId24"/>
    <p:sldId id="321" r:id="rId25"/>
    <p:sldId id="274" r:id="rId26"/>
    <p:sldId id="301" r:id="rId27"/>
    <p:sldId id="302" r:id="rId28"/>
    <p:sldId id="275" r:id="rId29"/>
    <p:sldId id="276" r:id="rId30"/>
    <p:sldId id="277" r:id="rId31"/>
    <p:sldId id="273" r:id="rId32"/>
    <p:sldId id="278" r:id="rId33"/>
    <p:sldId id="280" r:id="rId34"/>
    <p:sldId id="292" r:id="rId35"/>
    <p:sldId id="317" r:id="rId36"/>
    <p:sldId id="296" r:id="rId37"/>
    <p:sldId id="298" r:id="rId38"/>
    <p:sldId id="306" r:id="rId39"/>
    <p:sldId id="303"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77791" autoAdjust="0"/>
  </p:normalViewPr>
  <p:slideViewPr>
    <p:cSldViewPr snapToGrid="0">
      <p:cViewPr varScale="1">
        <p:scale>
          <a:sx n="89" d="100"/>
          <a:sy n="89" d="100"/>
        </p:scale>
        <p:origin x="15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8.%20Planeaci&#243;n\Simulaciones%20reforma\Prueba\Escenari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8.%20Planeaci&#243;n\Simulaciones%20reforma\Prueba\Escenar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8.%20Planeaci&#243;n\Simulaciones%20reforma\Prueba\Escenar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5"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r>
              <a:rPr lang="es-CO"/>
              <a:t>Estudiantes de una cohorte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title>
    <c:autoTitleDeleted val="0"/>
    <c:plotArea>
      <c:layout/>
      <c:lineChart>
        <c:grouping val="standard"/>
        <c:varyColors val="0"/>
        <c:ser>
          <c:idx val="0"/>
          <c:order val="0"/>
          <c:tx>
            <c:strRef>
              <c:f>Hoja5!$A$17</c:f>
              <c:strCache>
                <c:ptCount val="1"/>
                <c:pt idx="0">
                  <c:v>Con reforma</c:v>
                </c:pt>
              </c:strCache>
            </c:strRef>
          </c:tx>
          <c:spPr>
            <a:ln w="28575" cap="rnd">
              <a:solidFill>
                <a:srgbClr val="3D9F86"/>
              </a:solidFill>
              <a:round/>
            </a:ln>
            <a:effectLst/>
          </c:spPr>
          <c:marker>
            <c:symbol val="none"/>
          </c:marker>
          <c:cat>
            <c:numRef>
              <c:f>Hoja5!$B$16:$U$16</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Hoja5!$B$17:$U$17</c:f>
              <c:numCache>
                <c:formatCode>#,##0</c:formatCode>
                <c:ptCount val="20"/>
                <c:pt idx="0">
                  <c:v>1653.5388888888886</c:v>
                </c:pt>
                <c:pt idx="1">
                  <c:v>1549.3370704414153</c:v>
                </c:pt>
                <c:pt idx="2">
                  <c:v>1469.9881463978638</c:v>
                </c:pt>
                <c:pt idx="3">
                  <c:v>1416.7498519047815</c:v>
                </c:pt>
                <c:pt idx="4">
                  <c:v>1378.2031403640551</c:v>
                </c:pt>
                <c:pt idx="5">
                  <c:v>1335.623045807532</c:v>
                </c:pt>
                <c:pt idx="6">
                  <c:v>1244.0484111370647</c:v>
                </c:pt>
                <c:pt idx="7">
                  <c:v>1088.653515747844</c:v>
                </c:pt>
                <c:pt idx="8">
                  <c:v>882.41518685716903</c:v>
                </c:pt>
                <c:pt idx="9">
                  <c:v>673.486332372015</c:v>
                </c:pt>
                <c:pt idx="10">
                  <c:v>496.97829933925686</c:v>
                </c:pt>
                <c:pt idx="11">
                  <c:v>361.22913660930459</c:v>
                </c:pt>
                <c:pt idx="12">
                  <c:v>261.51921083998946</c:v>
                </c:pt>
                <c:pt idx="13">
                  <c:v>189.65109133767368</c:v>
                </c:pt>
                <c:pt idx="14">
                  <c:v>138.14358327908812</c:v>
                </c:pt>
                <c:pt idx="15">
                  <c:v>101.2059314976465</c:v>
                </c:pt>
                <c:pt idx="16">
                  <c:v>74.694340014161895</c:v>
                </c:pt>
                <c:pt idx="17">
                  <c:v>55.585001457707961</c:v>
                </c:pt>
                <c:pt idx="18">
                  <c:v>41.767371784094522</c:v>
                </c:pt>
                <c:pt idx="19">
                  <c:v>31.692561825730767</c:v>
                </c:pt>
              </c:numCache>
            </c:numRef>
          </c:val>
          <c:smooth val="0"/>
          <c:extLst>
            <c:ext xmlns:c16="http://schemas.microsoft.com/office/drawing/2014/chart" uri="{C3380CC4-5D6E-409C-BE32-E72D297353CC}">
              <c16:uniqueId val="{00000000-170B-4E27-9DE6-BE9229E2AC92}"/>
            </c:ext>
          </c:extLst>
        </c:ser>
        <c:ser>
          <c:idx val="1"/>
          <c:order val="1"/>
          <c:tx>
            <c:strRef>
              <c:f>Hoja5!$A$18</c:f>
              <c:strCache>
                <c:ptCount val="1"/>
                <c:pt idx="0">
                  <c:v>Sin reforma</c:v>
                </c:pt>
              </c:strCache>
            </c:strRef>
          </c:tx>
          <c:spPr>
            <a:ln w="28575" cap="rnd">
              <a:solidFill>
                <a:srgbClr val="E09464"/>
              </a:solidFill>
              <a:round/>
            </a:ln>
            <a:effectLst/>
          </c:spPr>
          <c:marker>
            <c:symbol val="none"/>
          </c:marker>
          <c:cat>
            <c:numRef>
              <c:f>Hoja5!$B$16:$U$16</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Hoja5!$B$18:$U$18</c:f>
              <c:numCache>
                <c:formatCode>#,##0</c:formatCode>
                <c:ptCount val="20"/>
                <c:pt idx="0">
                  <c:v>1653.5388888888886</c:v>
                </c:pt>
                <c:pt idx="1">
                  <c:v>1530.9395015853775</c:v>
                </c:pt>
                <c:pt idx="2">
                  <c:v>1430.7682260583811</c:v>
                </c:pt>
                <c:pt idx="3">
                  <c:v>1367.2953799857592</c:v>
                </c:pt>
                <c:pt idx="4">
                  <c:v>1327.7700516742964</c:v>
                </c:pt>
                <c:pt idx="5">
                  <c:v>1292.1639320505476</c:v>
                </c:pt>
                <c:pt idx="6">
                  <c:v>1237.6575541079617</c:v>
                </c:pt>
                <c:pt idx="7">
                  <c:v>1157.062864021613</c:v>
                </c:pt>
                <c:pt idx="8">
                  <c:v>1025.5217853376444</c:v>
                </c:pt>
                <c:pt idx="9">
                  <c:v>851.1284474067163</c:v>
                </c:pt>
                <c:pt idx="10">
                  <c:v>670.3174019710259</c:v>
                </c:pt>
                <c:pt idx="11">
                  <c:v>510.77164338939428</c:v>
                </c:pt>
                <c:pt idx="12">
                  <c:v>382.77094850889995</c:v>
                </c:pt>
                <c:pt idx="13">
                  <c:v>285.21184550941564</c:v>
                </c:pt>
                <c:pt idx="14">
                  <c:v>212.65994718343248</c:v>
                </c:pt>
                <c:pt idx="15">
                  <c:v>159.15262433823986</c:v>
                </c:pt>
                <c:pt idx="16">
                  <c:v>119.78764286342754</c:v>
                </c:pt>
                <c:pt idx="17">
                  <c:v>90.729676768747666</c:v>
                </c:pt>
                <c:pt idx="18">
                  <c:v>69.221992578321675</c:v>
                </c:pt>
                <c:pt idx="19">
                  <c:v>53.190101117338486</c:v>
                </c:pt>
              </c:numCache>
            </c:numRef>
          </c:val>
          <c:smooth val="0"/>
          <c:extLst>
            <c:ext xmlns:c16="http://schemas.microsoft.com/office/drawing/2014/chart" uri="{C3380CC4-5D6E-409C-BE32-E72D297353CC}">
              <c16:uniqueId val="{00000001-170B-4E27-9DE6-BE9229E2AC92}"/>
            </c:ext>
          </c:extLst>
        </c:ser>
        <c:dLbls>
          <c:showLegendKey val="0"/>
          <c:showVal val="0"/>
          <c:showCatName val="0"/>
          <c:showSerName val="0"/>
          <c:showPercent val="0"/>
          <c:showBubbleSize val="0"/>
        </c:dLbls>
        <c:smooth val="0"/>
        <c:axId val="649731232"/>
        <c:axId val="649729056"/>
      </c:lineChart>
      <c:catAx>
        <c:axId val="649731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r>
                  <a:rPr lang="es-CO" dirty="0" smtClean="0"/>
                  <a:t>Semestres</a:t>
                </a:r>
                <a:r>
                  <a:rPr lang="es-CO" baseline="0" dirty="0" smtClean="0"/>
                  <a:t> desde el inicio</a:t>
                </a:r>
                <a:endParaRPr lang="es-CO"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49729056"/>
        <c:crosses val="autoZero"/>
        <c:auto val="1"/>
        <c:lblAlgn val="ctr"/>
        <c:lblOffset val="100"/>
        <c:noMultiLvlLbl val="0"/>
      </c:catAx>
      <c:valAx>
        <c:axId val="64972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4973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legend>
    <c:plotVisOnly val="1"/>
    <c:dispBlanksAs val="gap"/>
    <c:showDLblsOverMax val="0"/>
  </c:chart>
  <c:spPr>
    <a:noFill/>
    <a:ln>
      <a:noFill/>
    </a:ln>
    <a:effectLst/>
  </c:spPr>
  <c:txPr>
    <a:bodyPr/>
    <a:lstStyle/>
    <a:p>
      <a:pPr>
        <a:defRPr>
          <a:latin typeface="Lucida Sans Unicode" panose="020B0602030504020204" pitchFamily="34" charset="0"/>
          <a:cs typeface="Lucida Sans Unicode" panose="020B0602030504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r>
              <a:rPr lang="es-CO"/>
              <a:t>Graduados de una cohorte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title>
    <c:autoTitleDeleted val="0"/>
    <c:plotArea>
      <c:layout/>
      <c:barChart>
        <c:barDir val="col"/>
        <c:grouping val="clustered"/>
        <c:varyColors val="0"/>
        <c:ser>
          <c:idx val="0"/>
          <c:order val="0"/>
          <c:tx>
            <c:strRef>
              <c:f>Hoja5!$A$23</c:f>
              <c:strCache>
                <c:ptCount val="1"/>
                <c:pt idx="0">
                  <c:v>Con reforma</c:v>
                </c:pt>
              </c:strCache>
            </c:strRef>
          </c:tx>
          <c:spPr>
            <a:solidFill>
              <a:srgbClr val="66C3B1"/>
            </a:solidFill>
            <a:ln>
              <a:noFill/>
            </a:ln>
            <a:effectLst/>
          </c:spPr>
          <c:invertIfNegative val="0"/>
          <c:val>
            <c:numRef>
              <c:f>Hoja5!$B$23:$U$23</c:f>
              <c:numCache>
                <c:formatCode>#,##0</c:formatCode>
                <c:ptCount val="20"/>
                <c:pt idx="0">
                  <c:v>2.9986497920165522</c:v>
                </c:pt>
                <c:pt idx="1">
                  <c:v>8.159820105790125</c:v>
                </c:pt>
                <c:pt idx="2">
                  <c:v>16.982215639938854</c:v>
                </c:pt>
                <c:pt idx="3">
                  <c:v>23.189577229711823</c:v>
                </c:pt>
                <c:pt idx="4">
                  <c:v>31.924812128729727</c:v>
                </c:pt>
                <c:pt idx="5">
                  <c:v>70.330096261787887</c:v>
                </c:pt>
                <c:pt idx="6">
                  <c:v>141.77360292915586</c:v>
                </c:pt>
                <c:pt idx="7">
                  <c:v>199.30691998720383</c:v>
                </c:pt>
                <c:pt idx="8">
                  <c:v>205.93059875624482</c:v>
                </c:pt>
                <c:pt idx="9">
                  <c:v>176.18124213702066</c:v>
                </c:pt>
                <c:pt idx="10">
                  <c:v>136.70995794660539</c:v>
                </c:pt>
                <c:pt idx="11">
                  <c:v>101.11831021644001</c:v>
                </c:pt>
                <c:pt idx="12">
                  <c:v>73.238970570766966</c:v>
                </c:pt>
                <c:pt idx="13">
                  <c:v>52.64866102422129</c:v>
                </c:pt>
                <c:pt idx="14">
                  <c:v>37.774168001933248</c:v>
                </c:pt>
                <c:pt idx="15">
                  <c:v>27.120413640869327</c:v>
                </c:pt>
                <c:pt idx="16">
                  <c:v>19.523093793920705</c:v>
                </c:pt>
                <c:pt idx="17">
                  <c:v>14.117366639149097</c:v>
                </c:pt>
                <c:pt idx="18">
                  <c:v>10.269720475040129</c:v>
                </c:pt>
                <c:pt idx="19">
                  <c:v>7.522878146616816</c:v>
                </c:pt>
              </c:numCache>
            </c:numRef>
          </c:val>
          <c:extLst>
            <c:ext xmlns:c16="http://schemas.microsoft.com/office/drawing/2014/chart" uri="{C3380CC4-5D6E-409C-BE32-E72D297353CC}">
              <c16:uniqueId val="{00000000-1F39-4F88-B2D5-20AC7E369EC6}"/>
            </c:ext>
          </c:extLst>
        </c:ser>
        <c:ser>
          <c:idx val="1"/>
          <c:order val="1"/>
          <c:tx>
            <c:strRef>
              <c:f>Hoja5!$A$24</c:f>
              <c:strCache>
                <c:ptCount val="1"/>
                <c:pt idx="0">
                  <c:v>Sin reforma</c:v>
                </c:pt>
              </c:strCache>
            </c:strRef>
          </c:tx>
          <c:spPr>
            <a:solidFill>
              <a:srgbClr val="E09464"/>
            </a:solidFill>
            <a:ln>
              <a:noFill/>
            </a:ln>
            <a:effectLst/>
          </c:spPr>
          <c:invertIfNegative val="0"/>
          <c:val>
            <c:numRef>
              <c:f>Hoja5!$B$24:$U$24</c:f>
              <c:numCache>
                <c:formatCode>#,##0</c:formatCode>
                <c:ptCount val="20"/>
                <c:pt idx="0">
                  <c:v>2.9986497920165522</c:v>
                </c:pt>
                <c:pt idx="1">
                  <c:v>7.9149544796016222</c:v>
                </c:pt>
                <c:pt idx="2">
                  <c:v>12.684468439410479</c:v>
                </c:pt>
                <c:pt idx="3">
                  <c:v>14.777402530410363</c:v>
                </c:pt>
                <c:pt idx="4">
                  <c:v>18.486220550747948</c:v>
                </c:pt>
                <c:pt idx="5">
                  <c:v>27.571796491316057</c:v>
                </c:pt>
                <c:pt idx="6">
                  <c:v>60.128393005785036</c:v>
                </c:pt>
                <c:pt idx="7">
                  <c:v>116.85195046515071</c:v>
                </c:pt>
                <c:pt idx="8">
                  <c:v>164.34929852627286</c:v>
                </c:pt>
                <c:pt idx="9">
                  <c:v>175.47257512418497</c:v>
                </c:pt>
                <c:pt idx="10">
                  <c:v>157.45667053571222</c:v>
                </c:pt>
                <c:pt idx="11">
                  <c:v>127.77136279770475</c:v>
                </c:pt>
                <c:pt idx="12">
                  <c:v>98.106739075798018</c:v>
                </c:pt>
                <c:pt idx="13">
                  <c:v>73.274694574512225</c:v>
                </c:pt>
                <c:pt idx="14">
                  <c:v>54.084084281190229</c:v>
                </c:pt>
                <c:pt idx="15">
                  <c:v>39.790870019691582</c:v>
                </c:pt>
                <c:pt idx="16">
                  <c:v>29.318798545751889</c:v>
                </c:pt>
                <c:pt idx="17">
                  <c:v>21.687418831353785</c:v>
                </c:pt>
                <c:pt idx="18">
                  <c:v>16.121466747583884</c:v>
                </c:pt>
                <c:pt idx="19">
                  <c:v>12.047360735777886</c:v>
                </c:pt>
              </c:numCache>
            </c:numRef>
          </c:val>
          <c:extLst>
            <c:ext xmlns:c16="http://schemas.microsoft.com/office/drawing/2014/chart" uri="{C3380CC4-5D6E-409C-BE32-E72D297353CC}">
              <c16:uniqueId val="{00000001-1F39-4F88-B2D5-20AC7E369EC6}"/>
            </c:ext>
          </c:extLst>
        </c:ser>
        <c:dLbls>
          <c:showLegendKey val="0"/>
          <c:showVal val="0"/>
          <c:showCatName val="0"/>
          <c:showSerName val="0"/>
          <c:showPercent val="0"/>
          <c:showBubbleSize val="0"/>
        </c:dLbls>
        <c:gapWidth val="150"/>
        <c:axId val="691523696"/>
        <c:axId val="691524784"/>
      </c:barChart>
      <c:lineChart>
        <c:grouping val="standard"/>
        <c:varyColors val="0"/>
        <c:ser>
          <c:idx val="2"/>
          <c:order val="2"/>
          <c:tx>
            <c:strRef>
              <c:f>Hoja5!$A$29</c:f>
              <c:strCache>
                <c:ptCount val="1"/>
                <c:pt idx="0">
                  <c:v>Con reforma</c:v>
                </c:pt>
              </c:strCache>
            </c:strRef>
          </c:tx>
          <c:spPr>
            <a:ln w="28575" cap="rnd">
              <a:solidFill>
                <a:srgbClr val="3D9F86"/>
              </a:solidFill>
              <a:round/>
            </a:ln>
            <a:effectLst/>
          </c:spPr>
          <c:marker>
            <c:symbol val="none"/>
          </c:marker>
          <c:val>
            <c:numRef>
              <c:f>Hoja5!$B$29:$U$29</c:f>
              <c:numCache>
                <c:formatCode>0%</c:formatCode>
                <c:ptCount val="20"/>
                <c:pt idx="0">
                  <c:v>1.8129684353183509E-3</c:v>
                </c:pt>
                <c:pt idx="1">
                  <c:v>6.7463542308383783E-3</c:v>
                </c:pt>
                <c:pt idx="2">
                  <c:v>1.7013715560910237E-2</c:v>
                </c:pt>
                <c:pt idx="3">
                  <c:v>3.1034016183468776E-2</c:v>
                </c:pt>
                <c:pt idx="4">
                  <c:v>5.0335595463232817E-2</c:v>
                </c:pt>
                <c:pt idx="5">
                  <c:v>9.2856814484869987E-2</c:v>
                </c:pt>
                <c:pt idx="6">
                  <c:v>0.17857241480479494</c:v>
                </c:pt>
                <c:pt idx="7">
                  <c:v>0.29907236642946472</c:v>
                </c:pt>
                <c:pt idx="8">
                  <c:v>0.42357696059889927</c:v>
                </c:pt>
                <c:pt idx="9">
                  <c:v>0.5300952448413544</c:v>
                </c:pt>
                <c:pt idx="10">
                  <c:v>0.61274939112104321</c:v>
                </c:pt>
                <c:pt idx="11">
                  <c:v>0.67388500793872153</c:v>
                </c:pt>
                <c:pt idx="12">
                  <c:v>0.71816491759456613</c:v>
                </c:pt>
                <c:pt idx="13">
                  <c:v>0.74999603066846054</c:v>
                </c:pt>
                <c:pt idx="14">
                  <c:v>0.77283410080264026</c:v>
                </c:pt>
                <c:pt idx="15">
                  <c:v>0.78923096515624935</c:v>
                </c:pt>
                <c:pt idx="16">
                  <c:v>0.8010345285141216</c:v>
                </c:pt>
                <c:pt idx="17">
                  <c:v>0.80956981668773054</c:v>
                </c:pt>
                <c:pt idx="18">
                  <c:v>0.81577883753116476</c:v>
                </c:pt>
                <c:pt idx="19">
                  <c:v>0.82032713145294034</c:v>
                </c:pt>
              </c:numCache>
            </c:numRef>
          </c:val>
          <c:smooth val="0"/>
          <c:extLst>
            <c:ext xmlns:c16="http://schemas.microsoft.com/office/drawing/2014/chart" uri="{C3380CC4-5D6E-409C-BE32-E72D297353CC}">
              <c16:uniqueId val="{00000002-1F39-4F88-B2D5-20AC7E369EC6}"/>
            </c:ext>
          </c:extLst>
        </c:ser>
        <c:ser>
          <c:idx val="3"/>
          <c:order val="3"/>
          <c:tx>
            <c:strRef>
              <c:f>Hoja5!$A$30</c:f>
              <c:strCache>
                <c:ptCount val="1"/>
                <c:pt idx="0">
                  <c:v>Sin reforma</c:v>
                </c:pt>
              </c:strCache>
            </c:strRef>
          </c:tx>
          <c:spPr>
            <a:ln w="28575" cap="rnd">
              <a:solidFill>
                <a:srgbClr val="E09464"/>
              </a:solidFill>
              <a:round/>
            </a:ln>
            <a:effectLst/>
          </c:spPr>
          <c:marker>
            <c:symbol val="none"/>
          </c:marker>
          <c:val>
            <c:numRef>
              <c:f>Hoja5!$B$30:$U$30</c:f>
              <c:numCache>
                <c:formatCode>0%</c:formatCode>
                <c:ptCount val="20"/>
                <c:pt idx="0">
                  <c:v>1.8129684353183509E-3</c:v>
                </c:pt>
                <c:pt idx="1">
                  <c:v>6.5983097168187269E-3</c:v>
                </c:pt>
                <c:pt idx="2">
                  <c:v>1.426727491597863E-2</c:v>
                </c:pt>
                <c:pt idx="3">
                  <c:v>2.3201617437387557E-2</c:v>
                </c:pt>
                <c:pt idx="4">
                  <c:v>3.4378292498299254E-2</c:v>
                </c:pt>
                <c:pt idx="5">
                  <c:v>5.1048060630896633E-2</c:v>
                </c:pt>
                <c:pt idx="6">
                  <c:v>8.7401381674297493E-2</c:v>
                </c:pt>
                <c:pt idx="7">
                  <c:v>0.15804947748152284</c:v>
                </c:pt>
                <c:pt idx="8">
                  <c:v>0.25741422870659708</c:v>
                </c:pt>
                <c:pt idx="9">
                  <c:v>0.36350405647212614</c:v>
                </c:pt>
                <c:pt idx="10">
                  <c:v>0.45870155981898963</c:v>
                </c:pt>
                <c:pt idx="11">
                  <c:v>0.5359514768671787</c:v>
                </c:pt>
                <c:pt idx="12">
                  <c:v>0.5952663130677821</c:v>
                </c:pt>
                <c:pt idx="13">
                  <c:v>0.63956782127486334</c:v>
                </c:pt>
                <c:pt idx="14">
                  <c:v>0.67226678395998429</c:v>
                </c:pt>
                <c:pt idx="15">
                  <c:v>0.69632414189208314</c:v>
                </c:pt>
                <c:pt idx="16">
                  <c:v>0.71405013859447242</c:v>
                </c:pt>
                <c:pt idx="17">
                  <c:v>0.72716224187824141</c:v>
                </c:pt>
                <c:pt idx="18">
                  <c:v>0.73690919879939243</c:v>
                </c:pt>
                <c:pt idx="19">
                  <c:v>0.74419297191654954</c:v>
                </c:pt>
              </c:numCache>
            </c:numRef>
          </c:val>
          <c:smooth val="0"/>
          <c:extLst>
            <c:ext xmlns:c16="http://schemas.microsoft.com/office/drawing/2014/chart" uri="{C3380CC4-5D6E-409C-BE32-E72D297353CC}">
              <c16:uniqueId val="{00000003-1F39-4F88-B2D5-20AC7E369EC6}"/>
            </c:ext>
          </c:extLst>
        </c:ser>
        <c:dLbls>
          <c:showLegendKey val="0"/>
          <c:showVal val="0"/>
          <c:showCatName val="0"/>
          <c:showSerName val="0"/>
          <c:showPercent val="0"/>
          <c:showBubbleSize val="0"/>
        </c:dLbls>
        <c:marker val="1"/>
        <c:smooth val="0"/>
        <c:axId val="691528592"/>
        <c:axId val="691524240"/>
      </c:lineChart>
      <c:catAx>
        <c:axId val="691523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r>
                  <a:rPr lang="es-CO"/>
                  <a:t>Semestres desde el inicio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91524784"/>
        <c:crosses val="autoZero"/>
        <c:auto val="1"/>
        <c:lblAlgn val="ctr"/>
        <c:lblOffset val="100"/>
        <c:noMultiLvlLbl val="0"/>
      </c:catAx>
      <c:valAx>
        <c:axId val="69152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91523696"/>
        <c:crosses val="autoZero"/>
        <c:crossBetween val="between"/>
      </c:valAx>
      <c:valAx>
        <c:axId val="6915242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91528592"/>
        <c:crosses val="max"/>
        <c:crossBetween val="between"/>
      </c:valAx>
      <c:catAx>
        <c:axId val="691528592"/>
        <c:scaling>
          <c:orientation val="minMax"/>
        </c:scaling>
        <c:delete val="1"/>
        <c:axPos val="b"/>
        <c:majorTickMark val="out"/>
        <c:minorTickMark val="none"/>
        <c:tickLblPos val="nextTo"/>
        <c:crossAx val="691524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legend>
    <c:plotVisOnly val="1"/>
    <c:dispBlanksAs val="gap"/>
    <c:showDLblsOverMax val="0"/>
  </c:chart>
  <c:spPr>
    <a:noFill/>
    <a:ln>
      <a:noFill/>
    </a:ln>
    <a:effectLst/>
  </c:spPr>
  <c:txPr>
    <a:bodyPr/>
    <a:lstStyle/>
    <a:p>
      <a:pPr>
        <a:defRPr>
          <a:latin typeface="Lucida Sans Unicode" panose="020B0602030504020204" pitchFamily="34" charset="0"/>
          <a:cs typeface="Lucida Sans Unicode" panose="020B0602030504020204" pitchFamily="34"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r>
              <a:rPr lang="es-CO"/>
              <a:t>Desertores de una cohorte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title>
    <c:autoTitleDeleted val="0"/>
    <c:plotArea>
      <c:layout/>
      <c:barChart>
        <c:barDir val="col"/>
        <c:grouping val="clustered"/>
        <c:varyColors val="0"/>
        <c:ser>
          <c:idx val="0"/>
          <c:order val="0"/>
          <c:tx>
            <c:strRef>
              <c:f>Hoja5!$A$35</c:f>
              <c:strCache>
                <c:ptCount val="1"/>
                <c:pt idx="0">
                  <c:v>Con reforma</c:v>
                </c:pt>
              </c:strCache>
            </c:strRef>
          </c:tx>
          <c:spPr>
            <a:solidFill>
              <a:srgbClr val="66C3B1"/>
            </a:solidFill>
            <a:ln>
              <a:noFill/>
            </a:ln>
            <a:effectLst/>
          </c:spPr>
          <c:invertIfNegative val="0"/>
          <c:val>
            <c:numRef>
              <c:f>Hoja5!$B$35:$U$35</c:f>
              <c:numCache>
                <c:formatCode>#,##0</c:formatCode>
                <c:ptCount val="20"/>
                <c:pt idx="0">
                  <c:v>44.663421397757688</c:v>
                </c:pt>
                <c:pt idx="1">
                  <c:v>57.319868513576971</c:v>
                </c:pt>
                <c:pt idx="2">
                  <c:v>40.007450395600557</c:v>
                </c:pt>
                <c:pt idx="3">
                  <c:v>24.688123972482774</c:v>
                </c:pt>
                <c:pt idx="4">
                  <c:v>16.656002542721911</c:v>
                </c:pt>
                <c:pt idx="5">
                  <c:v>12.672627952840477</c:v>
                </c:pt>
                <c:pt idx="6">
                  <c:v>10.657968923677394</c:v>
                </c:pt>
                <c:pt idx="7">
                  <c:v>9.0068938986546936</c:v>
                </c:pt>
                <c:pt idx="8">
                  <c:v>7.0292295131664693</c:v>
                </c:pt>
                <c:pt idx="9">
                  <c:v>5.1943146696434601</c:v>
                </c:pt>
                <c:pt idx="10">
                  <c:v>3.7425582137429982</c:v>
                </c:pt>
                <c:pt idx="11">
                  <c:v>2.6767215452343884</c:v>
                </c:pt>
                <c:pt idx="12">
                  <c:v>1.9100794766384313</c:v>
                </c:pt>
                <c:pt idx="13">
                  <c:v>1.3650461006763046</c:v>
                </c:pt>
                <c:pt idx="14">
                  <c:v>0.97826207444552193</c:v>
                </c:pt>
                <c:pt idx="15">
                  <c:v>0.70269036577410071</c:v>
                </c:pt>
                <c:pt idx="16">
                  <c:v>0.50579516848586659</c:v>
                </c:pt>
                <c:pt idx="17">
                  <c:v>0.36498993074466751</c:v>
                </c:pt>
                <c:pt idx="18">
                  <c:v>0.26414514634147385</c:v>
                </c:pt>
                <c:pt idx="19">
                  <c:v>0.1917395233830472</c:v>
                </c:pt>
              </c:numCache>
            </c:numRef>
          </c:val>
          <c:extLst>
            <c:ext xmlns:c16="http://schemas.microsoft.com/office/drawing/2014/chart" uri="{C3380CC4-5D6E-409C-BE32-E72D297353CC}">
              <c16:uniqueId val="{00000000-E9C5-469D-B629-35DB704A3A6A}"/>
            </c:ext>
          </c:extLst>
        </c:ser>
        <c:ser>
          <c:idx val="1"/>
          <c:order val="1"/>
          <c:tx>
            <c:strRef>
              <c:f>Hoja5!$A$36</c:f>
              <c:strCache>
                <c:ptCount val="1"/>
                <c:pt idx="0">
                  <c:v>Sin reforma</c:v>
                </c:pt>
              </c:strCache>
            </c:strRef>
          </c:tx>
          <c:spPr>
            <a:solidFill>
              <a:srgbClr val="E09464"/>
            </a:solidFill>
            <a:ln>
              <a:noFill/>
            </a:ln>
            <a:effectLst/>
          </c:spPr>
          <c:invertIfNegative val="0"/>
          <c:val>
            <c:numRef>
              <c:f>Hoja5!$B$36:$U$36</c:f>
              <c:numCache>
                <c:formatCode>#,##0</c:formatCode>
                <c:ptCount val="20"/>
                <c:pt idx="0">
                  <c:v>63.804887711082429</c:v>
                </c:pt>
                <c:pt idx="1">
                  <c:v>80.881880915687631</c:v>
                </c:pt>
                <c:pt idx="2">
                  <c:v>55.478831077787348</c:v>
                </c:pt>
                <c:pt idx="3">
                  <c:v>33.738556354034159</c:v>
                </c:pt>
                <c:pt idx="4">
                  <c:v>22.668007022585687</c:v>
                </c:pt>
                <c:pt idx="5">
                  <c:v>17.316633461995895</c:v>
                </c:pt>
                <c:pt idx="6">
                  <c:v>14.997074529406841</c:v>
                </c:pt>
                <c:pt idx="7">
                  <c:v>13.557405578360767</c:v>
                </c:pt>
                <c:pt idx="8">
                  <c:v>11.632168677446804</c:v>
                </c:pt>
                <c:pt idx="9">
                  <c:v>9.3807053620253793</c:v>
                </c:pt>
                <c:pt idx="10">
                  <c:v>7.2283824992204586</c:v>
                </c:pt>
                <c:pt idx="11">
                  <c:v>5.4304413864482601</c:v>
                </c:pt>
                <c:pt idx="12">
                  <c:v>4.0260290230210112</c:v>
                </c:pt>
                <c:pt idx="13">
                  <c:v>2.9732946567215963</c:v>
                </c:pt>
                <c:pt idx="14">
                  <c:v>2.1988267173445122</c:v>
                </c:pt>
                <c:pt idx="15">
                  <c:v>1.6308405819579852</c:v>
                </c:pt>
                <c:pt idx="16">
                  <c:v>1.2137345791792566</c:v>
                </c:pt>
                <c:pt idx="17">
                  <c:v>0.9067264937156938</c:v>
                </c:pt>
                <c:pt idx="18">
                  <c:v>0.67997408442780838</c:v>
                </c:pt>
                <c:pt idx="19">
                  <c:v>0.511780558760907</c:v>
                </c:pt>
              </c:numCache>
            </c:numRef>
          </c:val>
          <c:extLst>
            <c:ext xmlns:c16="http://schemas.microsoft.com/office/drawing/2014/chart" uri="{C3380CC4-5D6E-409C-BE32-E72D297353CC}">
              <c16:uniqueId val="{00000001-E9C5-469D-B629-35DB704A3A6A}"/>
            </c:ext>
          </c:extLst>
        </c:ser>
        <c:dLbls>
          <c:showLegendKey val="0"/>
          <c:showVal val="0"/>
          <c:showCatName val="0"/>
          <c:showSerName val="0"/>
          <c:showPercent val="0"/>
          <c:showBubbleSize val="0"/>
        </c:dLbls>
        <c:gapWidth val="150"/>
        <c:axId val="691529680"/>
        <c:axId val="695473776"/>
      </c:barChart>
      <c:lineChart>
        <c:grouping val="standard"/>
        <c:varyColors val="0"/>
        <c:ser>
          <c:idx val="2"/>
          <c:order val="2"/>
          <c:tx>
            <c:strRef>
              <c:f>Hoja5!$A$37</c:f>
              <c:strCache>
                <c:ptCount val="1"/>
                <c:pt idx="0">
                  <c:v>Con reforma</c:v>
                </c:pt>
              </c:strCache>
            </c:strRef>
          </c:tx>
          <c:spPr>
            <a:ln w="28575" cap="rnd">
              <a:solidFill>
                <a:srgbClr val="3D9F86"/>
              </a:solidFill>
              <a:round/>
            </a:ln>
            <a:effectLst/>
          </c:spPr>
          <c:marker>
            <c:symbol val="none"/>
          </c:marker>
          <c:val>
            <c:numRef>
              <c:f>Hoja5!$B$37:$U$37</c:f>
              <c:numCache>
                <c:formatCode>0%</c:formatCode>
                <c:ptCount val="20"/>
                <c:pt idx="0">
                  <c:v>2.7003277749551201E-2</c:v>
                </c:pt>
                <c:pt idx="1">
                  <c:v>6.1658579148328084E-2</c:v>
                </c:pt>
                <c:pt idx="2">
                  <c:v>8.5846880475777029E-2</c:v>
                </c:pt>
                <c:pt idx="3">
                  <c:v>0.10077319484849938</c:v>
                </c:pt>
                <c:pt idx="4">
                  <c:v>0.11084332939669886</c:v>
                </c:pt>
                <c:pt idx="5">
                  <c:v>0.1185051358978116</c:v>
                </c:pt>
                <c:pt idx="6">
                  <c:v>0.12494888978153433</c:v>
                </c:pt>
                <c:pt idx="7">
                  <c:v>0.13039441209027355</c:v>
                </c:pt>
                <c:pt idx="8">
                  <c:v>0.13464424855530768</c:v>
                </c:pt>
                <c:pt idx="9">
                  <c:v>0.13778470482474148</c:v>
                </c:pt>
                <c:pt idx="10">
                  <c:v>0.14004743651382429</c:v>
                </c:pt>
                <c:pt idx="11">
                  <c:v>0.14166576876608208</c:v>
                </c:pt>
                <c:pt idx="12">
                  <c:v>0.14282059311713313</c:v>
                </c:pt>
                <c:pt idx="13">
                  <c:v>0.14364589305708253</c:v>
                </c:pt>
                <c:pt idx="14">
                  <c:v>0.14423734533909313</c:v>
                </c:pt>
                <c:pt idx="15">
                  <c:v>0.14466218836555872</c:v>
                </c:pt>
                <c:pt idx="16">
                  <c:v>0.14496798955569526</c:v>
                </c:pt>
                <c:pt idx="17">
                  <c:v>0.14518866061418659</c:v>
                </c:pt>
                <c:pt idx="18">
                  <c:v>0.14534836142817781</c:v>
                </c:pt>
                <c:pt idx="19">
                  <c:v>0.14546428617024734</c:v>
                </c:pt>
              </c:numCache>
            </c:numRef>
          </c:val>
          <c:smooth val="0"/>
          <c:extLst>
            <c:ext xmlns:c16="http://schemas.microsoft.com/office/drawing/2014/chart" uri="{C3380CC4-5D6E-409C-BE32-E72D297353CC}">
              <c16:uniqueId val="{00000002-E9C5-469D-B629-35DB704A3A6A}"/>
            </c:ext>
          </c:extLst>
        </c:ser>
        <c:ser>
          <c:idx val="3"/>
          <c:order val="3"/>
          <c:tx>
            <c:strRef>
              <c:f>Hoja5!$A$38</c:f>
              <c:strCache>
                <c:ptCount val="1"/>
                <c:pt idx="0">
                  <c:v>Sin reforma</c:v>
                </c:pt>
              </c:strCache>
            </c:strRef>
          </c:tx>
          <c:spPr>
            <a:ln w="28575" cap="rnd">
              <a:solidFill>
                <a:srgbClr val="E09464"/>
              </a:solidFill>
              <a:round/>
            </a:ln>
            <a:effectLst/>
          </c:spPr>
          <c:marker>
            <c:symbol val="none"/>
          </c:marker>
          <c:val>
            <c:numRef>
              <c:f>Hoja5!$B$38:$U$38</c:f>
              <c:numCache>
                <c:formatCode>0%</c:formatCode>
                <c:ptCount val="20"/>
                <c:pt idx="0">
                  <c:v>3.8576111070787442E-2</c:v>
                </c:pt>
                <c:pt idx="1">
                  <c:v>8.7476885505906932E-2</c:v>
                </c:pt>
                <c:pt idx="2">
                  <c:v>0.12101910502089322</c:v>
                </c:pt>
                <c:pt idx="3">
                  <c:v>0.14141726484799974</c:v>
                </c:pt>
                <c:pt idx="4">
                  <c:v>0.15512222677217485</c:v>
                </c:pt>
                <c:pt idx="5">
                  <c:v>0.16559177541908893</c:v>
                </c:pt>
                <c:pt idx="6">
                  <c:v>0.17465893051546552</c:v>
                </c:pt>
                <c:pt idx="7">
                  <c:v>0.18285566907553852</c:v>
                </c:pt>
                <c:pt idx="8">
                  <c:v>0.18988841918282198</c:v>
                </c:pt>
                <c:pt idx="9">
                  <c:v>0.19555994600387722</c:v>
                </c:pt>
                <c:pt idx="10">
                  <c:v>0.19993018935286178</c:v>
                </c:pt>
                <c:pt idx="11">
                  <c:v>0.20321340663608323</c:v>
                </c:pt>
                <c:pt idx="12">
                  <c:v>0.20564752333682143</c:v>
                </c:pt>
                <c:pt idx="13">
                  <c:v>0.20744516218610895</c:v>
                </c:pt>
                <c:pt idx="14">
                  <c:v>0.20877456165245994</c:v>
                </c:pt>
                <c:pt idx="15">
                  <c:v>0.2097605595859291</c:v>
                </c:pt>
                <c:pt idx="16">
                  <c:v>0.21049437734843165</c:v>
                </c:pt>
                <c:pt idx="17">
                  <c:v>0.21104257958163339</c:v>
                </c:pt>
                <c:pt idx="18">
                  <c:v>0.21145368845976387</c:v>
                </c:pt>
                <c:pt idx="19">
                  <c:v>0.21176310838646331</c:v>
                </c:pt>
              </c:numCache>
            </c:numRef>
          </c:val>
          <c:smooth val="0"/>
          <c:extLst>
            <c:ext xmlns:c16="http://schemas.microsoft.com/office/drawing/2014/chart" uri="{C3380CC4-5D6E-409C-BE32-E72D297353CC}">
              <c16:uniqueId val="{00000003-E9C5-469D-B629-35DB704A3A6A}"/>
            </c:ext>
          </c:extLst>
        </c:ser>
        <c:dLbls>
          <c:showLegendKey val="0"/>
          <c:showVal val="0"/>
          <c:showCatName val="0"/>
          <c:showSerName val="0"/>
          <c:showPercent val="0"/>
          <c:showBubbleSize val="0"/>
        </c:dLbls>
        <c:marker val="1"/>
        <c:smooth val="0"/>
        <c:axId val="695474864"/>
        <c:axId val="695475408"/>
      </c:lineChart>
      <c:catAx>
        <c:axId val="691529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r>
                  <a:rPr lang="es-CO"/>
                  <a:t>Semestres desde el inicio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95473776"/>
        <c:crosses val="autoZero"/>
        <c:auto val="1"/>
        <c:lblAlgn val="ctr"/>
        <c:lblOffset val="100"/>
        <c:noMultiLvlLbl val="0"/>
      </c:catAx>
      <c:valAx>
        <c:axId val="695473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91529680"/>
        <c:crosses val="autoZero"/>
        <c:crossBetween val="between"/>
      </c:valAx>
      <c:valAx>
        <c:axId val="69547540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crossAx val="695474864"/>
        <c:crosses val="max"/>
        <c:crossBetween val="between"/>
      </c:valAx>
      <c:catAx>
        <c:axId val="695474864"/>
        <c:scaling>
          <c:orientation val="minMax"/>
        </c:scaling>
        <c:delete val="1"/>
        <c:axPos val="b"/>
        <c:majorTickMark val="out"/>
        <c:minorTickMark val="none"/>
        <c:tickLblPos val="nextTo"/>
        <c:crossAx val="695475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ucida Sans Unicode" panose="020B0602030504020204" pitchFamily="34" charset="0"/>
              <a:ea typeface="+mn-ea"/>
              <a:cs typeface="Lucida Sans Unicode" panose="020B0602030504020204" pitchFamily="34" charset="0"/>
            </a:defRPr>
          </a:pPr>
          <a:endParaRPr lang="es-EC"/>
        </a:p>
      </c:txPr>
    </c:legend>
    <c:plotVisOnly val="1"/>
    <c:dispBlanksAs val="gap"/>
    <c:showDLblsOverMax val="0"/>
  </c:chart>
  <c:spPr>
    <a:noFill/>
    <a:ln>
      <a:noFill/>
    </a:ln>
    <a:effectLst/>
  </c:spPr>
  <c:txPr>
    <a:bodyPr/>
    <a:lstStyle/>
    <a:p>
      <a:pPr>
        <a:defRPr>
          <a:latin typeface="Lucida Sans Unicode" panose="020B0602030504020204" pitchFamily="34" charset="0"/>
          <a:cs typeface="Lucida Sans Unicode" panose="020B0602030504020204" pitchFamily="34"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Hoja1!$K$3</c:f>
              <c:strCache>
                <c:ptCount val="1"/>
                <c:pt idx="0">
                  <c:v>Cohorte 2016-1</c:v>
                </c:pt>
              </c:strCache>
            </c:strRef>
          </c:tx>
          <c:spPr>
            <a:solidFill>
              <a:schemeClr val="tx1">
                <a:lumMod val="75000"/>
                <a:lumOff val="25000"/>
              </a:schemeClr>
            </a:solidFill>
            <a:ln>
              <a:noFill/>
            </a:ln>
            <a:effectLst/>
          </c:spPr>
          <c:invertIfNegative val="0"/>
          <c:cat>
            <c:numRef>
              <c:f>Hoja1!$J$4:$J$22</c:f>
              <c:numCache>
                <c:formatCode>General</c:formatCod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30</c:v>
                </c:pt>
                <c:pt idx="17">
                  <c:v>40</c:v>
                </c:pt>
                <c:pt idx="18">
                  <c:v>45</c:v>
                </c:pt>
              </c:numCache>
            </c:numRef>
          </c:cat>
          <c:val>
            <c:numRef>
              <c:f>Hoja1!$K$4:$K$22</c:f>
              <c:numCache>
                <c:formatCode>General</c:formatCode>
                <c:ptCount val="19"/>
                <c:pt idx="0">
                  <c:v>19410.3655082</c:v>
                </c:pt>
                <c:pt idx="1">
                  <c:v>20095.317467400004</c:v>
                </c:pt>
                <c:pt idx="2">
                  <c:v>20762.256169979992</c:v>
                </c:pt>
                <c:pt idx="3">
                  <c:v>21291.349567048212</c:v>
                </c:pt>
                <c:pt idx="4">
                  <c:v>21684.958918132168</c:v>
                </c:pt>
                <c:pt idx="5">
                  <c:v>21961.778001250506</c:v>
                </c:pt>
                <c:pt idx="6">
                  <c:v>22150.632149130684</c:v>
                </c:pt>
                <c:pt idx="7">
                  <c:v>22291.595257535177</c:v>
                </c:pt>
                <c:pt idx="8">
                  <c:v>22382.408330760416</c:v>
                </c:pt>
                <c:pt idx="9">
                  <c:v>22443.257246626403</c:v>
                </c:pt>
                <c:pt idx="10">
                  <c:v>22492.725577165893</c:v>
                </c:pt>
                <c:pt idx="11">
                  <c:v>22529.167233716136</c:v>
                </c:pt>
                <c:pt idx="12">
                  <c:v>22560.126370062972</c:v>
                </c:pt>
                <c:pt idx="13">
                  <c:v>22581.028055003375</c:v>
                </c:pt>
                <c:pt idx="14">
                  <c:v>22598.565561119573</c:v>
                </c:pt>
                <c:pt idx="15">
                  <c:v>22638.115141196206</c:v>
                </c:pt>
                <c:pt idx="16">
                  <c:v>22659.979973531586</c:v>
                </c:pt>
                <c:pt idx="17">
                  <c:v>22670.619133711349</c:v>
                </c:pt>
                <c:pt idx="18">
                  <c:v>22674.589781799994</c:v>
                </c:pt>
              </c:numCache>
            </c:numRef>
          </c:val>
          <c:extLst>
            <c:ext xmlns:c16="http://schemas.microsoft.com/office/drawing/2014/chart" uri="{C3380CC4-5D6E-409C-BE32-E72D297353CC}">
              <c16:uniqueId val="{00000000-1F87-4FE6-937F-A95D0309FE89}"/>
            </c:ext>
          </c:extLst>
        </c:ser>
        <c:ser>
          <c:idx val="1"/>
          <c:order val="1"/>
          <c:tx>
            <c:strRef>
              <c:f>Hoja1!$L$3</c:f>
              <c:strCache>
                <c:ptCount val="1"/>
                <c:pt idx="0">
                  <c:v>Cohorte óptima</c:v>
                </c:pt>
              </c:strCache>
            </c:strRef>
          </c:tx>
          <c:spPr>
            <a:solidFill>
              <a:schemeClr val="accent5">
                <a:lumMod val="40000"/>
                <a:lumOff val="60000"/>
              </a:schemeClr>
            </a:solidFill>
            <a:ln>
              <a:noFill/>
            </a:ln>
            <a:effectLst/>
          </c:spPr>
          <c:invertIfNegative val="0"/>
          <c:val>
            <c:numRef>
              <c:f>Hoja1!$L$4:$L$22</c:f>
              <c:numCache>
                <c:formatCode>General</c:formatCode>
                <c:ptCount val="19"/>
                <c:pt idx="0">
                  <c:v>19398.881570000001</c:v>
                </c:pt>
                <c:pt idx="1">
                  <c:v>20084.923820000004</c:v>
                </c:pt>
                <c:pt idx="2">
                  <c:v>20758.317949999993</c:v>
                </c:pt>
                <c:pt idx="3">
                  <c:v>21301.990540000003</c:v>
                </c:pt>
                <c:pt idx="4">
                  <c:v>21722.905569999988</c:v>
                </c:pt>
                <c:pt idx="5">
                  <c:v>22021.88162</c:v>
                </c:pt>
                <c:pt idx="6">
                  <c:v>22245.795910000001</c:v>
                </c:pt>
                <c:pt idx="7">
                  <c:v>22418.158869999985</c:v>
                </c:pt>
                <c:pt idx="8">
                  <c:v>22522.717317000002</c:v>
                </c:pt>
                <c:pt idx="9">
                  <c:v>22595.398574999992</c:v>
                </c:pt>
                <c:pt idx="10">
                  <c:v>22624.034995999999</c:v>
                </c:pt>
                <c:pt idx="11">
                  <c:v>22647.847527200003</c:v>
                </c:pt>
                <c:pt idx="12">
                  <c:v>22658.142661899994</c:v>
                </c:pt>
                <c:pt idx="13">
                  <c:v>22666.5333302</c:v>
                </c:pt>
                <c:pt idx="14">
                  <c:v>22669.521391219998</c:v>
                </c:pt>
                <c:pt idx="15">
                  <c:v>22685.653733719999</c:v>
                </c:pt>
                <c:pt idx="16">
                  <c:v>22705.467780031307</c:v>
                </c:pt>
                <c:pt idx="17">
                  <c:v>22720.103359999997</c:v>
                </c:pt>
                <c:pt idx="18">
                  <c:v>22744.479950000008</c:v>
                </c:pt>
              </c:numCache>
            </c:numRef>
          </c:val>
          <c:extLst>
            <c:ext xmlns:c16="http://schemas.microsoft.com/office/drawing/2014/chart" uri="{C3380CC4-5D6E-409C-BE32-E72D297353CC}">
              <c16:uniqueId val="{00000001-1F87-4FE6-937F-A95D0309FE89}"/>
            </c:ext>
          </c:extLst>
        </c:ser>
        <c:dLbls>
          <c:showLegendKey val="0"/>
          <c:showVal val="0"/>
          <c:showCatName val="0"/>
          <c:showSerName val="0"/>
          <c:showPercent val="0"/>
          <c:showBubbleSize val="0"/>
        </c:dLbls>
        <c:gapWidth val="219"/>
        <c:overlap val="-27"/>
        <c:axId val="695477584"/>
        <c:axId val="695472688"/>
      </c:barChart>
      <c:catAx>
        <c:axId val="6954775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dirty="0" smtClean="0"/>
                  <a:t>Periodo</a:t>
                </a:r>
                <a:endParaRPr lang="es-CO" sz="1200"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695472688"/>
        <c:crosses val="autoZero"/>
        <c:auto val="1"/>
        <c:lblAlgn val="ctr"/>
        <c:lblOffset val="100"/>
        <c:noMultiLvlLbl val="0"/>
      </c:catAx>
      <c:valAx>
        <c:axId val="69547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dirty="0" smtClean="0"/>
                  <a:t>Estudiantes</a:t>
                </a:r>
                <a:endParaRPr lang="es-CO"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695477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4F297-CAEE-43C5-B08D-9863E233AE18}" type="datetimeFigureOut">
              <a:rPr lang="es-CO" smtClean="0"/>
              <a:t>23/11/2019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838F6-0F60-4547-8958-AB1AE3EC0E12}" type="slidenum">
              <a:rPr lang="es-CO" smtClean="0"/>
              <a:t>‹Nº›</a:t>
            </a:fld>
            <a:endParaRPr lang="es-CO"/>
          </a:p>
        </p:txBody>
      </p:sp>
    </p:spTree>
    <p:extLst>
      <p:ext uri="{BB962C8B-B14F-4D97-AF65-F5344CB8AC3E}">
        <p14:creationId xmlns:p14="http://schemas.microsoft.com/office/powerpoint/2010/main" val="269502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En todo caso su tarea es tomar todos estos datos, grandes en volumen, diversos,</a:t>
            </a:r>
            <a:r>
              <a:rPr lang="es-US" baseline="0" dirty="0" smtClean="0"/>
              <a:t> complejos… y transfórmalos en algo útil, fácil de interpretar….en algo </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a:t>
            </a:fld>
            <a:endParaRPr lang="es-CO"/>
          </a:p>
        </p:txBody>
      </p:sp>
    </p:spTree>
    <p:extLst>
      <p:ext uri="{BB962C8B-B14F-4D97-AF65-F5344CB8AC3E}">
        <p14:creationId xmlns:p14="http://schemas.microsoft.com/office/powerpoint/2010/main" val="107593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17</a:t>
            </a:fld>
            <a:endParaRPr lang="es-CO"/>
          </a:p>
        </p:txBody>
      </p:sp>
    </p:spTree>
    <p:extLst>
      <p:ext uri="{BB962C8B-B14F-4D97-AF65-F5344CB8AC3E}">
        <p14:creationId xmlns:p14="http://schemas.microsoft.com/office/powerpoint/2010/main" val="220069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18</a:t>
            </a:fld>
            <a:endParaRPr lang="es-CO"/>
          </a:p>
        </p:txBody>
      </p:sp>
    </p:spTree>
    <p:extLst>
      <p:ext uri="{BB962C8B-B14F-4D97-AF65-F5344CB8AC3E}">
        <p14:creationId xmlns:p14="http://schemas.microsoft.com/office/powerpoint/2010/main" val="1488516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19</a:t>
            </a:fld>
            <a:endParaRPr lang="es-CO"/>
          </a:p>
        </p:txBody>
      </p:sp>
    </p:spTree>
    <p:extLst>
      <p:ext uri="{BB962C8B-B14F-4D97-AF65-F5344CB8AC3E}">
        <p14:creationId xmlns:p14="http://schemas.microsoft.com/office/powerpoint/2010/main" val="325805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20</a:t>
            </a:fld>
            <a:endParaRPr lang="es-CO"/>
          </a:p>
        </p:txBody>
      </p:sp>
    </p:spTree>
    <p:extLst>
      <p:ext uri="{BB962C8B-B14F-4D97-AF65-F5344CB8AC3E}">
        <p14:creationId xmlns:p14="http://schemas.microsoft.com/office/powerpoint/2010/main" val="44981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aseline="0" dirty="0" smtClean="0"/>
              <a:t>También se hicieron análisis sobre todos los planes de estudio y el grado de avance de los estudiantes semestre a semestre</a:t>
            </a:r>
          </a:p>
          <a:p>
            <a:r>
              <a:rPr lang="es-US" baseline="0" dirty="0" smtClean="0"/>
              <a:t>Este es un programa</a:t>
            </a:r>
          </a:p>
          <a:p>
            <a:r>
              <a:rPr lang="es-US" baseline="0" dirty="0" smtClean="0"/>
              <a:t>Las cajas son materias</a:t>
            </a:r>
          </a:p>
          <a:p>
            <a:r>
              <a:rPr lang="es-US" baseline="0" dirty="0" smtClean="0"/>
              <a:t>Las líneas representan los prerrequisitos</a:t>
            </a:r>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23</a:t>
            </a:fld>
            <a:endParaRPr lang="es-CO"/>
          </a:p>
        </p:txBody>
      </p:sp>
    </p:spTree>
    <p:extLst>
      <p:ext uri="{BB962C8B-B14F-4D97-AF65-F5344CB8AC3E}">
        <p14:creationId xmlns:p14="http://schemas.microsoft.com/office/powerpoint/2010/main" val="53632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aseline="0" dirty="0" smtClean="0"/>
              <a:t>Los números bajo las cajas indican el numero de estudiantes que ven la materia por primera vez y el número total de veces que la vieron (durante un periodo de tiempo)</a:t>
            </a:r>
          </a:p>
          <a:p>
            <a:r>
              <a:rPr lang="es-US" baseline="0" dirty="0" smtClean="0"/>
              <a:t>Bajo estos número esta el porcentaje de estudiantes que aprueba la materia</a:t>
            </a:r>
            <a:r>
              <a:rPr lang="es-CO" baseline="0" dirty="0" smtClean="0"/>
              <a:t> y más abajo el % que la retira, es decir que la diferencia es el % que la pierde</a:t>
            </a:r>
          </a:p>
          <a:p>
            <a:r>
              <a:rPr lang="es-US" baseline="0" dirty="0" smtClean="0"/>
              <a:t>Los colores son alertas</a:t>
            </a:r>
          </a:p>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24</a:t>
            </a:fld>
            <a:endParaRPr lang="es-CO"/>
          </a:p>
        </p:txBody>
      </p:sp>
    </p:spTree>
    <p:extLst>
      <p:ext uri="{BB962C8B-B14F-4D97-AF65-F5344CB8AC3E}">
        <p14:creationId xmlns:p14="http://schemas.microsoft.com/office/powerpoint/2010/main" val="85220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aseline="0" dirty="0" smtClean="0"/>
              <a:t>En términos generales esa materia es la de peor pronóstico</a:t>
            </a:r>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25</a:t>
            </a:fld>
            <a:endParaRPr lang="es-CO"/>
          </a:p>
        </p:txBody>
      </p:sp>
    </p:spTree>
    <p:extLst>
      <p:ext uri="{BB962C8B-B14F-4D97-AF65-F5344CB8AC3E}">
        <p14:creationId xmlns:p14="http://schemas.microsoft.com/office/powerpoint/2010/main" val="2439283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Acá mostramos únicamente los estudiantes de</a:t>
            </a:r>
            <a:r>
              <a:rPr lang="es-US" baseline="0" dirty="0" smtClean="0"/>
              <a:t> primer semestre.</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26</a:t>
            </a:fld>
            <a:endParaRPr lang="es-CO"/>
          </a:p>
        </p:txBody>
      </p:sp>
    </p:spTree>
    <p:extLst>
      <p:ext uri="{BB962C8B-B14F-4D97-AF65-F5344CB8AC3E}">
        <p14:creationId xmlns:p14="http://schemas.microsoft.com/office/powerpoint/2010/main" val="323065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Ahora en segundo semestre, se nota que un</a:t>
            </a:r>
            <a:r>
              <a:rPr lang="es-US" baseline="0" dirty="0" smtClean="0"/>
              <a:t> número importante no aprueba calculo diferencial</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27</a:t>
            </a:fld>
            <a:endParaRPr lang="es-CO"/>
          </a:p>
        </p:txBody>
      </p:sp>
    </p:spTree>
    <p:extLst>
      <p:ext uri="{BB962C8B-B14F-4D97-AF65-F5344CB8AC3E}">
        <p14:creationId xmlns:p14="http://schemas.microsoft.com/office/powerpoint/2010/main" val="198975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En tercer semestre pocos han llegado a Estadística</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28</a:t>
            </a:fld>
            <a:endParaRPr lang="es-CO"/>
          </a:p>
        </p:txBody>
      </p:sp>
    </p:spTree>
    <p:extLst>
      <p:ext uri="{BB962C8B-B14F-4D97-AF65-F5344CB8AC3E}">
        <p14:creationId xmlns:p14="http://schemas.microsoft.com/office/powerpoint/2010/main" val="188090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a:t>
            </a:fld>
            <a:endParaRPr lang="es-CO"/>
          </a:p>
        </p:txBody>
      </p:sp>
    </p:spTree>
    <p:extLst>
      <p:ext uri="{BB962C8B-B14F-4D97-AF65-F5344CB8AC3E}">
        <p14:creationId xmlns:p14="http://schemas.microsoft.com/office/powerpoint/2010/main" val="994065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Es poco probable llegar ileso a 4to semestre</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29</a:t>
            </a:fld>
            <a:endParaRPr lang="es-CO"/>
          </a:p>
        </p:txBody>
      </p:sp>
    </p:spTree>
    <p:extLst>
      <p:ext uri="{BB962C8B-B14F-4D97-AF65-F5344CB8AC3E}">
        <p14:creationId xmlns:p14="http://schemas.microsoft.com/office/powerpoint/2010/main" val="1576244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Este es un programa de 9 semestres con una estructura de prerrequisitos muy diferente</a:t>
            </a:r>
          </a:p>
          <a:p>
            <a:endParaRPr lang="es-US" dirty="0" smtClean="0"/>
          </a:p>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30</a:t>
            </a:fld>
            <a:endParaRPr lang="es-CO"/>
          </a:p>
        </p:txBody>
      </p:sp>
    </p:spTree>
    <p:extLst>
      <p:ext uri="{BB962C8B-B14F-4D97-AF65-F5344CB8AC3E}">
        <p14:creationId xmlns:p14="http://schemas.microsoft.com/office/powerpoint/2010/main" val="904976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En este programa de 10 semestres las materias son</a:t>
            </a:r>
            <a:r>
              <a:rPr lang="es-US" baseline="0" dirty="0" smtClean="0"/>
              <a:t> prerrequisitos de </a:t>
            </a:r>
            <a:r>
              <a:rPr lang="es-US" dirty="0" smtClean="0"/>
              <a:t>dos exámenes</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31</a:t>
            </a:fld>
            <a:endParaRPr lang="es-CO"/>
          </a:p>
        </p:txBody>
      </p:sp>
    </p:spTree>
    <p:extLst>
      <p:ext uri="{BB962C8B-B14F-4D97-AF65-F5344CB8AC3E}">
        <p14:creationId xmlns:p14="http://schemas.microsoft.com/office/powerpoint/2010/main" val="3958716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Lo</a:t>
            </a:r>
            <a:r>
              <a:rPr lang="es-US" baseline="0" dirty="0" smtClean="0"/>
              <a:t> anterior esta dentro de la analítica descriptiva, acá usamos algo de analítica predictiva para estimar</a:t>
            </a:r>
            <a:endParaRPr lang="es-US" dirty="0" smtClean="0"/>
          </a:p>
          <a:p>
            <a:r>
              <a:rPr lang="es-US" baseline="0" dirty="0" smtClean="0"/>
              <a:t>los efectos de las reformas curriculares sobre la deserción y la efectividad en la graduación</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32</a:t>
            </a:fld>
            <a:endParaRPr lang="es-CO"/>
          </a:p>
        </p:txBody>
      </p:sp>
    </p:spTree>
    <p:extLst>
      <p:ext uri="{BB962C8B-B14F-4D97-AF65-F5344CB8AC3E}">
        <p14:creationId xmlns:p14="http://schemas.microsoft.com/office/powerpoint/2010/main" val="106368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Muchos aspectos</a:t>
            </a:r>
            <a:r>
              <a:rPr lang="es-US" baseline="0" dirty="0" smtClean="0"/>
              <a:t> pueden impactar las posibilidades de que un estudiante sea exitoso y que finalmente pueda graduarse incluyendo su preparación pre-universitaria y los servicios de apoyo que provee la Universidad. Sin embargo los mejores esfuerzos en esas áreas pueden fallar si hay otros factores que no facilitan el progreso del estudiante siendo un de ellos el currículo.</a:t>
            </a:r>
            <a:endParaRPr lang="es-US" dirty="0" smtClean="0"/>
          </a:p>
          <a:p>
            <a:endParaRPr lang="es-US" dirty="0" smtClean="0"/>
          </a:p>
          <a:p>
            <a:r>
              <a:rPr lang="es-US" dirty="0" smtClean="0"/>
              <a:t>Curricular </a:t>
            </a:r>
            <a:r>
              <a:rPr lang="es-US" dirty="0" err="1" smtClean="0"/>
              <a:t>learning</a:t>
            </a:r>
            <a:r>
              <a:rPr lang="es-US" dirty="0" smtClean="0"/>
              <a:t> </a:t>
            </a:r>
            <a:r>
              <a:rPr lang="es-US" dirty="0" err="1" smtClean="0"/>
              <a:t>Analytics</a:t>
            </a:r>
            <a:r>
              <a:rPr lang="es-US" dirty="0" smtClean="0"/>
              <a:t>: Explora la relación entre</a:t>
            </a:r>
            <a:r>
              <a:rPr lang="es-US" baseline="0" dirty="0" smtClean="0"/>
              <a:t> la e</a:t>
            </a:r>
            <a:r>
              <a:rPr lang="es-US" dirty="0" smtClean="0"/>
              <a:t>ficacia del aprendizaje y los elementos</a:t>
            </a:r>
            <a:r>
              <a:rPr lang="es-US" baseline="0" dirty="0" smtClean="0"/>
              <a:t> del currículo como el plan de estudios y la secuencia de las clases, los prerrequisitos entre materias o temas, la carga de los estudiantes, etc.</a:t>
            </a:r>
          </a:p>
          <a:p>
            <a:endParaRPr lang="es-US" baseline="0" dirty="0" smtClean="0"/>
          </a:p>
          <a:p>
            <a:r>
              <a:rPr lang="es-US" baseline="0" dirty="0" smtClean="0"/>
              <a:t>Algunos trabajos muestran que hay un relación inversa entre la complejidad del currículo y las tasas y tiempos de graduación.</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33</a:t>
            </a:fld>
            <a:endParaRPr lang="es-CO"/>
          </a:p>
        </p:txBody>
      </p:sp>
    </p:spTree>
    <p:extLst>
      <p:ext uri="{BB962C8B-B14F-4D97-AF65-F5344CB8AC3E}">
        <p14:creationId xmlns:p14="http://schemas.microsoft.com/office/powerpoint/2010/main" val="279719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Modelos prospectivos</a:t>
            </a:r>
          </a:p>
          <a:p>
            <a:r>
              <a:rPr lang="es-US" dirty="0" smtClean="0"/>
              <a:t>También hemos modelado la relación que tiene el comportamiento de los estudiantes</a:t>
            </a:r>
            <a:r>
              <a:rPr lang="es-US" baseline="0" dirty="0" smtClean="0"/>
              <a:t> en los diferentes programas sobre los recursos (profesores y espacios físicos)</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34</a:t>
            </a:fld>
            <a:endParaRPr lang="es-CO"/>
          </a:p>
        </p:txBody>
      </p:sp>
    </p:spTree>
    <p:extLst>
      <p:ext uri="{BB962C8B-B14F-4D97-AF65-F5344CB8AC3E}">
        <p14:creationId xmlns:p14="http://schemas.microsoft.com/office/powerpoint/2010/main" val="3573299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Este es un ejemplo de los resultados de este modelo</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35</a:t>
            </a:fld>
            <a:endParaRPr lang="es-CO"/>
          </a:p>
        </p:txBody>
      </p:sp>
    </p:spTree>
    <p:extLst>
      <p:ext uri="{BB962C8B-B14F-4D97-AF65-F5344CB8AC3E}">
        <p14:creationId xmlns:p14="http://schemas.microsoft.com/office/powerpoint/2010/main" val="191297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37</a:t>
            </a:fld>
            <a:endParaRPr lang="es-CO"/>
          </a:p>
        </p:txBody>
      </p:sp>
    </p:spTree>
    <p:extLst>
      <p:ext uri="{BB962C8B-B14F-4D97-AF65-F5344CB8AC3E}">
        <p14:creationId xmlns:p14="http://schemas.microsoft.com/office/powerpoint/2010/main" val="240398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4</a:t>
            </a:fld>
            <a:endParaRPr lang="es-CO"/>
          </a:p>
        </p:txBody>
      </p:sp>
    </p:spTree>
    <p:extLst>
      <p:ext uri="{BB962C8B-B14F-4D97-AF65-F5344CB8AC3E}">
        <p14:creationId xmlns:p14="http://schemas.microsoft.com/office/powerpoint/2010/main" val="95123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En todo caso su tarea es tomar todos estos datos, grandes en volumen, diversos,</a:t>
            </a:r>
            <a:r>
              <a:rPr lang="es-US" baseline="0" dirty="0" smtClean="0"/>
              <a:t> complejos… y transfórmalos en algo útil, fácil de interpretar….en algo </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7</a:t>
            </a:fld>
            <a:endParaRPr lang="es-CO"/>
          </a:p>
        </p:txBody>
      </p:sp>
    </p:spTree>
    <p:extLst>
      <p:ext uri="{BB962C8B-B14F-4D97-AF65-F5344CB8AC3E}">
        <p14:creationId xmlns:p14="http://schemas.microsoft.com/office/powerpoint/2010/main" val="258921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Bonito</a:t>
            </a:r>
          </a:p>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8</a:t>
            </a:fld>
            <a:endParaRPr lang="es-CO"/>
          </a:p>
        </p:txBody>
      </p:sp>
    </p:spTree>
    <p:extLst>
      <p:ext uri="{BB962C8B-B14F-4D97-AF65-F5344CB8AC3E}">
        <p14:creationId xmlns:p14="http://schemas.microsoft.com/office/powerpoint/2010/main" val="54220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9</a:t>
            </a:fld>
            <a:endParaRPr lang="es-CO"/>
          </a:p>
        </p:txBody>
      </p:sp>
    </p:spTree>
    <p:extLst>
      <p:ext uri="{BB962C8B-B14F-4D97-AF65-F5344CB8AC3E}">
        <p14:creationId xmlns:p14="http://schemas.microsoft.com/office/powerpoint/2010/main" val="281241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8" name="Shape 408"/>
          <p:cNvSpPr txBox="1">
            <a:spLocks noGrp="1"/>
          </p:cNvSpPr>
          <p:nvPr>
            <p:ph type="body" idx="1"/>
          </p:nvPr>
        </p:nvSpPr>
        <p:spPr>
          <a:xfrm>
            <a:off x="679768" y="4777957"/>
            <a:ext cx="5438100" cy="390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s-CO" sz="1200" b="0" i="0" u="none" strike="noStrike" cap="none" dirty="0">
              <a:solidFill>
                <a:schemeClr val="dk1"/>
              </a:solidFill>
              <a:latin typeface="Calibri"/>
              <a:ea typeface="Calibri"/>
              <a:cs typeface="Calibri"/>
              <a:sym typeface="Calibri"/>
            </a:endParaRPr>
          </a:p>
        </p:txBody>
      </p:sp>
      <p:sp>
        <p:nvSpPr>
          <p:cNvPr id="409" name="Shape 409"/>
          <p:cNvSpPr txBox="1">
            <a:spLocks noGrp="1"/>
          </p:cNvSpPr>
          <p:nvPr>
            <p:ph type="sldNum" idx="12"/>
          </p:nvPr>
        </p:nvSpPr>
        <p:spPr>
          <a:xfrm>
            <a:off x="3850442" y="9430089"/>
            <a:ext cx="2945700" cy="4980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s-CO" sz="1200">
                <a:solidFill>
                  <a:schemeClr val="dk1"/>
                </a:solidFill>
                <a:latin typeface="Calibri"/>
                <a:ea typeface="Calibri"/>
                <a:cs typeface="Calibri"/>
                <a:sym typeface="Calibri"/>
              </a:rPr>
              <a:t>12</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629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15</a:t>
            </a:fld>
            <a:endParaRPr lang="es-CO"/>
          </a:p>
        </p:txBody>
      </p:sp>
    </p:spTree>
    <p:extLst>
      <p:ext uri="{BB962C8B-B14F-4D97-AF65-F5344CB8AC3E}">
        <p14:creationId xmlns:p14="http://schemas.microsoft.com/office/powerpoint/2010/main" val="372962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Manifestaciones</a:t>
            </a:r>
            <a:r>
              <a:rPr lang="es-US" baseline="0" dirty="0" smtClean="0"/>
              <a:t> o tendencias de uso de Analytics en Universidades</a:t>
            </a:r>
            <a:endParaRPr lang="es-US" dirty="0" smtClean="0"/>
          </a:p>
          <a:p>
            <a:endParaRPr lang="es-US" dirty="0" smtClean="0"/>
          </a:p>
          <a:p>
            <a:r>
              <a:rPr lang="es-US" dirty="0" err="1" smtClean="0"/>
              <a:t>Institutional</a:t>
            </a:r>
            <a:r>
              <a:rPr lang="es-US" dirty="0" smtClean="0"/>
              <a:t> Analytics: Usualmente proporciona</a:t>
            </a:r>
            <a:r>
              <a:rPr lang="es-US" baseline="0" dirty="0" smtClean="0"/>
              <a:t> información relevante para la toma de decisiones gerenciales que afectan a toda la Universidad, usualmente suponen la integración de grandes volúmenes de datos que provienen de varias fuentes. Es común inclusive que existan oficinas con este nombre que dependan o estén muy cerca a la figura del rector, del </a:t>
            </a:r>
            <a:r>
              <a:rPr lang="es-US" baseline="0" dirty="0" err="1" smtClean="0"/>
              <a:t>provost</a:t>
            </a:r>
            <a:r>
              <a:rPr lang="es-US" baseline="0" dirty="0" smtClean="0"/>
              <a:t> o del presidente de la Universidad.</a:t>
            </a:r>
          </a:p>
          <a:p>
            <a:endParaRPr lang="es-US" baseline="0" dirty="0" smtClean="0"/>
          </a:p>
          <a:p>
            <a:r>
              <a:rPr lang="es-US" baseline="0" dirty="0" err="1" smtClean="0"/>
              <a:t>Academic</a:t>
            </a:r>
            <a:r>
              <a:rPr lang="es-US" baseline="0" dirty="0" smtClean="0"/>
              <a:t> Analytics: Cubre todas las actividades de administración, asignación de recursos y gestión al nivel de un programa académico. Retención, abandono, sistemas de alerta temprana.</a:t>
            </a:r>
          </a:p>
          <a:p>
            <a:endParaRPr lang="es-US" baseline="0" dirty="0" smtClean="0"/>
          </a:p>
          <a:p>
            <a:r>
              <a:rPr lang="es-US" baseline="0" dirty="0" err="1" smtClean="0"/>
              <a:t>Learninig</a:t>
            </a:r>
            <a:r>
              <a:rPr lang="es-US" baseline="0" dirty="0" smtClean="0"/>
              <a:t> Analytics: Se preocupa por recoger, analizar y reportar datos sobre los estudiantes y su contexto y sobre el proceso de aprendizaje y de enseñanza. Aprovecha los sistemas de gestión de aprendizaje como </a:t>
            </a:r>
            <a:r>
              <a:rPr lang="es-US" baseline="0" dirty="0" err="1" smtClean="0"/>
              <a:t>Blakboard</a:t>
            </a:r>
            <a:r>
              <a:rPr lang="es-US" baseline="0" dirty="0" smtClean="0"/>
              <a:t> y Moodle que llevan registros derivados de la interacción de los estudiantes y que puede permitir entender el comportamiento del estudiante, la efectividad de la enseñanza así como el ambiente en que se desarrolla. </a:t>
            </a:r>
            <a:endParaRPr lang="es-CO" dirty="0"/>
          </a:p>
        </p:txBody>
      </p:sp>
      <p:sp>
        <p:nvSpPr>
          <p:cNvPr id="4" name="Marcador de número de diapositiva 3"/>
          <p:cNvSpPr>
            <a:spLocks noGrp="1"/>
          </p:cNvSpPr>
          <p:nvPr>
            <p:ph type="sldNum" sz="quarter" idx="10"/>
          </p:nvPr>
        </p:nvSpPr>
        <p:spPr/>
        <p:txBody>
          <a:bodyPr/>
          <a:lstStyle/>
          <a:p>
            <a:fld id="{D2E838F6-0F60-4547-8958-AB1AE3EC0E12}" type="slidenum">
              <a:rPr lang="es-CO" smtClean="0"/>
              <a:t>16</a:t>
            </a:fld>
            <a:endParaRPr lang="es-CO"/>
          </a:p>
        </p:txBody>
      </p:sp>
    </p:spTree>
    <p:extLst>
      <p:ext uri="{BB962C8B-B14F-4D97-AF65-F5344CB8AC3E}">
        <p14:creationId xmlns:p14="http://schemas.microsoft.com/office/powerpoint/2010/main" val="88984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57E41942-54CC-4FD5-9DC1-2A79E25AF1FC}" type="datetimeFigureOut">
              <a:rPr lang="es-CO" smtClean="0"/>
              <a:t>23/11/2019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43320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7E41942-54CC-4FD5-9DC1-2A79E25AF1FC}" type="datetimeFigureOut">
              <a:rPr lang="es-CO" smtClean="0"/>
              <a:t>23/11/2019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414119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7E41942-54CC-4FD5-9DC1-2A79E25AF1FC}" type="datetimeFigureOut">
              <a:rPr lang="es-CO" smtClean="0"/>
              <a:t>23/11/2019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99775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7E41942-54CC-4FD5-9DC1-2A79E25AF1FC}" type="datetimeFigureOut">
              <a:rPr lang="es-CO" smtClean="0"/>
              <a:t>23/11/2019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407987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7E41942-54CC-4FD5-9DC1-2A79E25AF1FC}" type="datetimeFigureOut">
              <a:rPr lang="es-CO" smtClean="0"/>
              <a:t>23/11/2019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64803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57E41942-54CC-4FD5-9DC1-2A79E25AF1FC}" type="datetimeFigureOut">
              <a:rPr lang="es-CO" smtClean="0"/>
              <a:t>23/11/2019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370778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57E41942-54CC-4FD5-9DC1-2A79E25AF1FC}" type="datetimeFigureOut">
              <a:rPr lang="es-CO" smtClean="0"/>
              <a:t>23/11/2019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181702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57E41942-54CC-4FD5-9DC1-2A79E25AF1FC}" type="datetimeFigureOut">
              <a:rPr lang="es-CO" smtClean="0"/>
              <a:t>23/11/2019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197336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E41942-54CC-4FD5-9DC1-2A79E25AF1FC}" type="datetimeFigureOut">
              <a:rPr lang="es-CO" smtClean="0"/>
              <a:t>23/11/2019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291085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7E41942-54CC-4FD5-9DC1-2A79E25AF1FC}" type="datetimeFigureOut">
              <a:rPr lang="es-CO" smtClean="0"/>
              <a:t>23/11/2019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312416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7E41942-54CC-4FD5-9DC1-2A79E25AF1FC}" type="datetimeFigureOut">
              <a:rPr lang="es-CO" smtClean="0"/>
              <a:t>23/11/2019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231D33F-7BAF-4AFE-BA09-922C05C3179F}" type="slidenum">
              <a:rPr lang="es-CO" smtClean="0"/>
              <a:t>‹Nº›</a:t>
            </a:fld>
            <a:endParaRPr lang="es-CO"/>
          </a:p>
        </p:txBody>
      </p:sp>
    </p:spTree>
    <p:extLst>
      <p:ext uri="{BB962C8B-B14F-4D97-AF65-F5344CB8AC3E}">
        <p14:creationId xmlns:p14="http://schemas.microsoft.com/office/powerpoint/2010/main" val="228471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41942-54CC-4FD5-9DC1-2A79E25AF1FC}" type="datetimeFigureOut">
              <a:rPr lang="es-CO" smtClean="0"/>
              <a:t>23/11/2019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1D33F-7BAF-4AFE-BA09-922C05C3179F}" type="slidenum">
              <a:rPr lang="es-CO" smtClean="0"/>
              <a:t>‹Nº›</a:t>
            </a:fld>
            <a:endParaRPr lang="es-CO"/>
          </a:p>
        </p:txBody>
      </p:sp>
    </p:spTree>
    <p:extLst>
      <p:ext uri="{BB962C8B-B14F-4D97-AF65-F5344CB8AC3E}">
        <p14:creationId xmlns:p14="http://schemas.microsoft.com/office/powerpoint/2010/main" val="86505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tmp"/><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chart" Target="../charts/chart3.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322457" y="5410722"/>
            <a:ext cx="11534563" cy="1014380"/>
          </a:xfrm>
          <a:prstGeom prst="rect">
            <a:avLst/>
          </a:prstGeom>
        </p:spPr>
        <p:txBody>
          <a:bodyPr wrap="square">
            <a:spAutoFit/>
          </a:bodyPr>
          <a:lstStyle/>
          <a:p>
            <a:pPr>
              <a:lnSpc>
                <a:spcPct val="107000"/>
              </a:lnSpc>
              <a:spcAft>
                <a:spcPts val="600"/>
              </a:spcAft>
            </a:pPr>
            <a:r>
              <a:rPr lang="es-CO" sz="28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Innovación tecnológica en Educación Superior: realidad y perspectiva</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8567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ángulo 125"/>
          <p:cNvSpPr/>
          <p:nvPr/>
        </p:nvSpPr>
        <p:spPr>
          <a:xfrm>
            <a:off x="0" y="0"/>
            <a:ext cx="12192000" cy="68580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8" name="Rectángulo redondeado 127"/>
          <p:cNvSpPr/>
          <p:nvPr/>
        </p:nvSpPr>
        <p:spPr>
          <a:xfrm>
            <a:off x="287714" y="174458"/>
            <a:ext cx="11600762" cy="3099334"/>
          </a:xfrm>
          <a:prstGeom prst="roundRect">
            <a:avLst/>
          </a:prstGeom>
          <a:solidFill>
            <a:srgbClr val="F4AD41"/>
          </a:solidFill>
          <a:ln>
            <a:solidFill>
              <a:srgbClr val="70AD47">
                <a:lumMod val="50000"/>
              </a:srgb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9" name="Rectángulo redondeado 128"/>
          <p:cNvSpPr/>
          <p:nvPr/>
        </p:nvSpPr>
        <p:spPr>
          <a:xfrm>
            <a:off x="287714" y="3594616"/>
            <a:ext cx="11600762" cy="3099334"/>
          </a:xfrm>
          <a:prstGeom prst="roundRect">
            <a:avLst/>
          </a:prstGeom>
          <a:solidFill>
            <a:srgbClr val="286A69"/>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30" name="Conector recto 129"/>
          <p:cNvCxnSpPr/>
          <p:nvPr/>
        </p:nvCxnSpPr>
        <p:spPr>
          <a:xfrm flipV="1">
            <a:off x="175416" y="3424451"/>
            <a:ext cx="11844000" cy="0"/>
          </a:xfrm>
          <a:prstGeom prst="line">
            <a:avLst/>
          </a:prstGeom>
          <a:noFill/>
          <a:ln w="28575" cap="flat" cmpd="sng" algn="ctr">
            <a:solidFill>
              <a:sysClr val="windowText" lastClr="000000"/>
            </a:solidFill>
            <a:prstDash val="dash"/>
            <a:round/>
            <a:headEnd type="none" w="med" len="med"/>
            <a:tailEnd type="none" w="med" len="med"/>
          </a:ln>
          <a:effectLst/>
        </p:spPr>
      </p:cxnSp>
      <p:sp>
        <p:nvSpPr>
          <p:cNvPr id="131" name="CuadroTexto 130"/>
          <p:cNvSpPr txBox="1"/>
          <p:nvPr/>
        </p:nvSpPr>
        <p:spPr>
          <a:xfrm rot="16200000">
            <a:off x="-631545" y="1539459"/>
            <a:ext cx="2502569" cy="369332"/>
          </a:xfrm>
          <a:prstGeom prst="rect">
            <a:avLst/>
          </a:prstGeom>
          <a:noFill/>
        </p:spPr>
        <p:txBody>
          <a:bodyPr wrap="square" rtlCol="0">
            <a:spAutoFit/>
          </a:bodyPr>
          <a:lstStyle/>
          <a:p>
            <a:pPr algn="ctr" defTabSz="914400"/>
            <a:r>
              <a:rPr lang="es-CO" b="1" dirty="0" smtClean="0">
                <a:solidFill>
                  <a:prstClr val="black"/>
                </a:solidFill>
                <a:latin typeface="Century Gothic" panose="020B0502020202020204" pitchFamily="34" charset="0"/>
              </a:rPr>
              <a:t>METODOLOGÍA</a:t>
            </a:r>
            <a:endParaRPr lang="es-CO" b="1" dirty="0">
              <a:solidFill>
                <a:prstClr val="black"/>
              </a:solidFill>
              <a:latin typeface="Century Gothic" panose="020B0502020202020204" pitchFamily="34" charset="0"/>
            </a:endParaRPr>
          </a:p>
        </p:txBody>
      </p:sp>
      <p:sp>
        <p:nvSpPr>
          <p:cNvPr id="132" name="CuadroTexto 131"/>
          <p:cNvSpPr txBox="1"/>
          <p:nvPr/>
        </p:nvSpPr>
        <p:spPr>
          <a:xfrm rot="16200000">
            <a:off x="-631545" y="4959617"/>
            <a:ext cx="2502569" cy="369332"/>
          </a:xfrm>
          <a:prstGeom prst="rect">
            <a:avLst/>
          </a:prstGeom>
          <a:noFill/>
        </p:spPr>
        <p:txBody>
          <a:bodyPr wrap="square" rtlCol="0">
            <a:spAutoFit/>
          </a:bodyPr>
          <a:lstStyle/>
          <a:p>
            <a:pPr algn="ctr" defTabSz="914400"/>
            <a:r>
              <a:rPr lang="es-CO" b="1" dirty="0" smtClean="0">
                <a:solidFill>
                  <a:prstClr val="black"/>
                </a:solidFill>
                <a:latin typeface="Century Gothic" panose="020B0502020202020204" pitchFamily="34" charset="0"/>
              </a:rPr>
              <a:t>CONTEXTO</a:t>
            </a:r>
            <a:endParaRPr lang="es-CO" b="1" dirty="0">
              <a:solidFill>
                <a:prstClr val="black"/>
              </a:solidFill>
              <a:latin typeface="Century Gothic" panose="020B0502020202020204" pitchFamily="34" charset="0"/>
            </a:endParaRPr>
          </a:p>
        </p:txBody>
      </p:sp>
      <p:sp>
        <p:nvSpPr>
          <p:cNvPr id="165" name="CuadroTexto 164"/>
          <p:cNvSpPr txBox="1"/>
          <p:nvPr/>
        </p:nvSpPr>
        <p:spPr>
          <a:xfrm>
            <a:off x="2115027" y="689844"/>
            <a:ext cx="7946136" cy="2215991"/>
          </a:xfrm>
          <a:prstGeom prst="rect">
            <a:avLst/>
          </a:prstGeom>
          <a:noFill/>
        </p:spPr>
        <p:txBody>
          <a:bodyPr wrap="square" rtlCol="0">
            <a:spAutoFit/>
          </a:bodyPr>
          <a:lstStyle/>
          <a:p>
            <a:pPr algn="ctr">
              <a:spcBef>
                <a:spcPts val="600"/>
              </a:spcBef>
              <a:spcAft>
                <a:spcPts val="600"/>
              </a:spcAft>
            </a:pPr>
            <a:r>
              <a:rPr lang="es-CO" dirty="0" smtClean="0">
                <a:latin typeface="Century Gothic" panose="020B0502020202020204" pitchFamily="34" charset="0"/>
              </a:rPr>
              <a:t>¿Cuál es el rol del docente en el aula de clase?</a:t>
            </a:r>
          </a:p>
          <a:p>
            <a:pPr algn="ctr">
              <a:spcBef>
                <a:spcPts val="600"/>
              </a:spcBef>
              <a:spcAft>
                <a:spcPts val="600"/>
              </a:spcAft>
            </a:pPr>
            <a:r>
              <a:rPr lang="es-CO" dirty="0" smtClean="0">
                <a:latin typeface="Century Gothic" panose="020B0502020202020204" pitchFamily="34" charset="0"/>
              </a:rPr>
              <a:t>¿Cómo se debe hacer la evaluación de estudiantes?</a:t>
            </a:r>
          </a:p>
          <a:p>
            <a:pPr algn="ctr">
              <a:spcBef>
                <a:spcPts val="600"/>
              </a:spcBef>
              <a:spcAft>
                <a:spcPts val="600"/>
              </a:spcAft>
            </a:pPr>
            <a:r>
              <a:rPr lang="es-CO" dirty="0" smtClean="0">
                <a:latin typeface="Century Gothic" panose="020B0502020202020204" pitchFamily="34" charset="0"/>
              </a:rPr>
              <a:t>¿ </a:t>
            </a:r>
            <a:r>
              <a:rPr lang="es-CO" dirty="0">
                <a:latin typeface="Century Gothic" panose="020B0502020202020204" pitchFamily="34" charset="0"/>
              </a:rPr>
              <a:t>Cómo se responde </a:t>
            </a:r>
            <a:r>
              <a:rPr lang="es-CO" dirty="0" smtClean="0">
                <a:latin typeface="Century Gothic" panose="020B0502020202020204" pitchFamily="34" charset="0"/>
              </a:rPr>
              <a:t>a la autonomía del aprendizaje y al fortalecimiento de la flexibilidad curricular?</a:t>
            </a:r>
          </a:p>
          <a:p>
            <a:pPr algn="ctr">
              <a:spcBef>
                <a:spcPts val="600"/>
              </a:spcBef>
              <a:spcAft>
                <a:spcPts val="600"/>
              </a:spcAft>
            </a:pPr>
            <a:r>
              <a:rPr lang="es-CO" dirty="0" smtClean="0">
                <a:latin typeface="Century Gothic" panose="020B0502020202020204" pitchFamily="34" charset="0"/>
              </a:rPr>
              <a:t>¿Cuáles son las nuevas interacciones entre el proceso de enseñanza y aprendizaje?</a:t>
            </a:r>
          </a:p>
        </p:txBody>
      </p:sp>
      <p:sp>
        <p:nvSpPr>
          <p:cNvPr id="166" name="CuadroTexto 165"/>
          <p:cNvSpPr txBox="1"/>
          <p:nvPr/>
        </p:nvSpPr>
        <p:spPr>
          <a:xfrm>
            <a:off x="2209800" y="4113231"/>
            <a:ext cx="7946136" cy="2062103"/>
          </a:xfrm>
          <a:prstGeom prst="rect">
            <a:avLst/>
          </a:prstGeom>
          <a:noFill/>
        </p:spPr>
        <p:txBody>
          <a:bodyPr wrap="square" rtlCol="0">
            <a:spAutoFit/>
          </a:bodyPr>
          <a:lstStyle/>
          <a:p>
            <a:pPr algn="ctr">
              <a:spcBef>
                <a:spcPts val="600"/>
              </a:spcBef>
              <a:spcAft>
                <a:spcPts val="600"/>
              </a:spcAft>
            </a:pPr>
            <a:r>
              <a:rPr lang="es-CO" dirty="0" smtClean="0">
                <a:solidFill>
                  <a:schemeClr val="bg1"/>
                </a:solidFill>
                <a:latin typeface="Century Gothic" panose="020B0502020202020204" pitchFamily="34" charset="0"/>
              </a:rPr>
              <a:t>¿Cómo se articula la realidad del contexto y del entorno con la oferta en Educación Superior?</a:t>
            </a:r>
          </a:p>
          <a:p>
            <a:pPr algn="ctr">
              <a:spcBef>
                <a:spcPts val="600"/>
              </a:spcBef>
              <a:spcAft>
                <a:spcPts val="600"/>
              </a:spcAft>
            </a:pPr>
            <a:r>
              <a:rPr lang="es-CO" dirty="0" smtClean="0">
                <a:solidFill>
                  <a:schemeClr val="bg1"/>
                </a:solidFill>
                <a:latin typeface="Century Gothic" panose="020B0502020202020204" pitchFamily="34" charset="0"/>
              </a:rPr>
              <a:t>¿Cuáles son los mecanismos que nacen para responder a la nuevas demandas sociales (equidad e inclusión social)?</a:t>
            </a:r>
          </a:p>
          <a:p>
            <a:pPr algn="ctr">
              <a:spcBef>
                <a:spcPts val="600"/>
              </a:spcBef>
              <a:spcAft>
                <a:spcPts val="600"/>
              </a:spcAft>
            </a:pPr>
            <a:r>
              <a:rPr lang="es-CO" dirty="0" smtClean="0">
                <a:solidFill>
                  <a:schemeClr val="bg1"/>
                </a:solidFill>
                <a:latin typeface="Century Gothic" panose="020B0502020202020204" pitchFamily="34" charset="0"/>
              </a:rPr>
              <a:t>¿De qué manera las instituciones educativas impactan e inciden en el entorno? </a:t>
            </a:r>
          </a:p>
        </p:txBody>
      </p:sp>
    </p:spTree>
    <p:extLst>
      <p:ext uri="{BB962C8B-B14F-4D97-AF65-F5344CB8AC3E}">
        <p14:creationId xmlns:p14="http://schemas.microsoft.com/office/powerpoint/2010/main" val="303763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C:\Users\od.parada1668\AppData\Local\Microsoft\Windows\INetCache\Content.Outlook\AOZTMI8O\Imagen resumen.jpg"/>
          <p:cNvPicPr/>
          <p:nvPr/>
        </p:nvPicPr>
        <p:blipFill>
          <a:blip r:embed="rId2">
            <a:extLst>
              <a:ext uri="{28A0092B-C50C-407E-A947-70E740481C1C}">
                <a14:useLocalDpi xmlns:a14="http://schemas.microsoft.com/office/drawing/2010/main" val="0"/>
              </a:ext>
            </a:extLst>
          </a:blip>
          <a:srcRect/>
          <a:stretch>
            <a:fillRect/>
          </a:stretch>
        </p:blipFill>
        <p:spPr bwMode="auto">
          <a:xfrm>
            <a:off x="1943668" y="163669"/>
            <a:ext cx="7920000" cy="6048000"/>
          </a:xfrm>
          <a:prstGeom prst="rect">
            <a:avLst/>
          </a:prstGeom>
          <a:noFill/>
          <a:ln>
            <a:noFill/>
          </a:ln>
        </p:spPr>
      </p:pic>
      <p:sp>
        <p:nvSpPr>
          <p:cNvPr id="2" name="CuadroTexto 1"/>
          <p:cNvSpPr txBox="1"/>
          <p:nvPr/>
        </p:nvSpPr>
        <p:spPr>
          <a:xfrm>
            <a:off x="0" y="6211669"/>
            <a:ext cx="10164076" cy="646331"/>
          </a:xfrm>
          <a:prstGeom prst="rect">
            <a:avLst/>
          </a:prstGeom>
          <a:noFill/>
        </p:spPr>
        <p:txBody>
          <a:bodyPr wrap="square" rtlCol="0">
            <a:spAutoFit/>
          </a:bodyPr>
          <a:lstStyle/>
          <a:p>
            <a:r>
              <a:rPr lang="es-CO" sz="3600" b="1" dirty="0" smtClean="0">
                <a:latin typeface="Century Gothic" panose="020B0502020202020204" pitchFamily="34" charset="0"/>
              </a:rPr>
              <a:t>BRÚJULA EN LA EDUCACIÓN SUPERIOR</a:t>
            </a:r>
            <a:endParaRPr lang="es-CO" sz="3600" b="1" dirty="0">
              <a:latin typeface="Century Gothic" panose="020B0502020202020204" pitchFamily="34" charset="0"/>
            </a:endParaRPr>
          </a:p>
        </p:txBody>
      </p:sp>
    </p:spTree>
    <p:extLst>
      <p:ext uri="{BB962C8B-B14F-4D97-AF65-F5344CB8AC3E}">
        <p14:creationId xmlns:p14="http://schemas.microsoft.com/office/powerpoint/2010/main" val="333867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137637" y="387102"/>
            <a:ext cx="5307903" cy="622559"/>
          </a:xfrm>
          <a:prstGeom prst="rect">
            <a:avLst/>
          </a:prstGeom>
          <a:noFill/>
          <a:ln>
            <a:noFill/>
          </a:ln>
        </p:spPr>
        <p:txBody>
          <a:bodyPr lIns="91425" tIns="45700" rIns="91425" bIns="45700" anchor="ctr" anchorCtr="0">
            <a:noAutofit/>
          </a:bodyPr>
          <a:lstStyle/>
          <a:p>
            <a:pPr>
              <a:spcBef>
                <a:spcPts val="0"/>
              </a:spcBef>
              <a:buClr>
                <a:schemeClr val="lt1"/>
              </a:buClr>
              <a:buSzPct val="25000"/>
            </a:pPr>
            <a:r>
              <a:rPr lang="es-CO" dirty="0" smtClean="0">
                <a:latin typeface="Trebuchet MS"/>
                <a:sym typeface="Trebuchet MS"/>
              </a:rPr>
              <a:t>A</a:t>
            </a:r>
            <a:r>
              <a:rPr lang="es-CO" sz="3600" dirty="0" smtClean="0"/>
              <a:t>lineación </a:t>
            </a:r>
            <a:r>
              <a:rPr lang="es-CO" b="1" dirty="0" smtClean="0"/>
              <a:t>C</a:t>
            </a:r>
            <a:r>
              <a:rPr lang="es-CO" sz="3600" dirty="0" smtClean="0"/>
              <a:t>urricular</a:t>
            </a:r>
            <a:endParaRPr lang="es-CO" sz="3600" b="0" i="0" u="none" strike="noStrike" cap="none" dirty="0">
              <a:solidFill>
                <a:schemeClr val="lt1"/>
              </a:solidFill>
              <a:latin typeface="Trebuchet MS"/>
              <a:ea typeface="Trebuchet MS"/>
              <a:cs typeface="Trebuchet MS"/>
              <a:sym typeface="Trebuchet MS"/>
            </a:endParaRPr>
          </a:p>
        </p:txBody>
      </p:sp>
      <p:sp>
        <p:nvSpPr>
          <p:cNvPr id="413" name="Shape 413"/>
          <p:cNvSpPr/>
          <p:nvPr/>
        </p:nvSpPr>
        <p:spPr>
          <a:xfrm>
            <a:off x="510449" y="1372154"/>
            <a:ext cx="792000" cy="4449627"/>
          </a:xfrm>
          <a:prstGeom prst="roundRect">
            <a:avLst>
              <a:gd name="adj" fmla="val 16667"/>
            </a:avLst>
          </a:prstGeom>
          <a:gradFill>
            <a:gsLst>
              <a:gs pos="0">
                <a:srgbClr val="FAB15D"/>
              </a:gs>
              <a:gs pos="100000">
                <a:srgbClr val="C7700E"/>
              </a:gs>
            </a:gsLst>
            <a:lin ang="5400012" scaled="0"/>
          </a:gra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14" name="Shape 414"/>
          <p:cNvSpPr/>
          <p:nvPr/>
        </p:nvSpPr>
        <p:spPr>
          <a:xfrm>
            <a:off x="1397998" y="1372004"/>
            <a:ext cx="792000" cy="4449627"/>
          </a:xfrm>
          <a:prstGeom prst="roundRect">
            <a:avLst>
              <a:gd name="adj" fmla="val 16667"/>
            </a:avLst>
          </a:prstGeom>
          <a:gradFill>
            <a:gsLst>
              <a:gs pos="0">
                <a:srgbClr val="ED795F"/>
              </a:gs>
              <a:gs pos="100000">
                <a:srgbClr val="AD361C"/>
              </a:gs>
            </a:gsLst>
            <a:lin ang="5400012" scaled="0"/>
          </a:gra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15" name="Shape 415"/>
          <p:cNvSpPr/>
          <p:nvPr/>
        </p:nvSpPr>
        <p:spPr>
          <a:xfrm>
            <a:off x="2361586" y="2130247"/>
            <a:ext cx="1454841" cy="860147"/>
          </a:xfrm>
          <a:prstGeom prst="roundRect">
            <a:avLst>
              <a:gd name="adj" fmla="val 16667"/>
            </a:avLst>
          </a:prstGeom>
          <a:solidFill>
            <a:schemeClr val="accent6"/>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16" name="Shape 416"/>
          <p:cNvSpPr/>
          <p:nvPr/>
        </p:nvSpPr>
        <p:spPr>
          <a:xfrm>
            <a:off x="4180283" y="2114832"/>
            <a:ext cx="1454841" cy="890997"/>
          </a:xfrm>
          <a:prstGeom prst="roundRect">
            <a:avLst>
              <a:gd name="adj" fmla="val 16667"/>
            </a:avLst>
          </a:prstGeom>
          <a:solidFill>
            <a:schemeClr val="accent6"/>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17" name="Shape 417"/>
          <p:cNvSpPr/>
          <p:nvPr/>
        </p:nvSpPr>
        <p:spPr>
          <a:xfrm>
            <a:off x="6028797" y="2142703"/>
            <a:ext cx="1454841" cy="880603"/>
          </a:xfrm>
          <a:prstGeom prst="roundRect">
            <a:avLst>
              <a:gd name="adj" fmla="val 16667"/>
            </a:avLst>
          </a:prstGeom>
          <a:solidFill>
            <a:schemeClr val="accent6"/>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18" name="Shape 418"/>
          <p:cNvSpPr/>
          <p:nvPr/>
        </p:nvSpPr>
        <p:spPr>
          <a:xfrm>
            <a:off x="7877307" y="1792104"/>
            <a:ext cx="1454841" cy="681411"/>
          </a:xfrm>
          <a:prstGeom prst="roundRect">
            <a:avLst>
              <a:gd name="adj" fmla="val 16667"/>
            </a:avLst>
          </a:prstGeom>
          <a:solidFill>
            <a:schemeClr val="accent6"/>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19" name="Shape 419"/>
          <p:cNvSpPr/>
          <p:nvPr/>
        </p:nvSpPr>
        <p:spPr>
          <a:xfrm>
            <a:off x="7906428" y="2613589"/>
            <a:ext cx="1454841" cy="681411"/>
          </a:xfrm>
          <a:prstGeom prst="roundRect">
            <a:avLst>
              <a:gd name="adj" fmla="val 16667"/>
            </a:avLst>
          </a:prstGeom>
          <a:solidFill>
            <a:schemeClr val="accent6"/>
          </a:solidFill>
          <a:ln w="190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20" name="Shape 420"/>
          <p:cNvSpPr/>
          <p:nvPr/>
        </p:nvSpPr>
        <p:spPr>
          <a:xfrm>
            <a:off x="10059744" y="1551346"/>
            <a:ext cx="792000" cy="4182026"/>
          </a:xfrm>
          <a:prstGeom prst="roundRect">
            <a:avLst>
              <a:gd name="adj" fmla="val 16667"/>
            </a:avLst>
          </a:prstGeom>
          <a:solidFill>
            <a:schemeClr val="accent3">
              <a:lumMod val="50000"/>
            </a:schemeClr>
          </a:solidFill>
          <a:ln w="9525"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21" name="Shape 421"/>
          <p:cNvSpPr/>
          <p:nvPr/>
        </p:nvSpPr>
        <p:spPr>
          <a:xfrm>
            <a:off x="2570296" y="4696323"/>
            <a:ext cx="7191192" cy="412804"/>
          </a:xfrm>
          <a:prstGeom prst="roundRect">
            <a:avLst>
              <a:gd name="adj" fmla="val 16667"/>
            </a:avLst>
          </a:prstGeom>
          <a:gradFill>
            <a:gsLst>
              <a:gs pos="0">
                <a:srgbClr val="1077D2"/>
              </a:gs>
              <a:gs pos="100000">
                <a:srgbClr val="093153"/>
              </a:gs>
            </a:gsLst>
            <a:lin ang="5400012" scaled="0"/>
          </a:gradFill>
          <a:ln>
            <a:noFill/>
          </a:ln>
          <a:effectLst>
            <a:outerShdw blurRad="57150" dist="19050" dir="5400000" algn="ctr" rotWithShape="0">
              <a:srgbClr val="000000">
                <a:alpha val="62350"/>
              </a:srgbClr>
            </a:outerShdw>
          </a:effectLst>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b="0" i="0" u="none" strike="noStrike" cap="none">
              <a:solidFill>
                <a:schemeClr val="lt1"/>
              </a:solidFill>
              <a:latin typeface="Trebuchet MS"/>
              <a:ea typeface="Trebuchet MS"/>
              <a:cs typeface="Trebuchet MS"/>
              <a:sym typeface="Trebuchet MS"/>
            </a:endParaRPr>
          </a:p>
        </p:txBody>
      </p:sp>
      <p:sp>
        <p:nvSpPr>
          <p:cNvPr id="422" name="Shape 422"/>
          <p:cNvSpPr/>
          <p:nvPr/>
        </p:nvSpPr>
        <p:spPr>
          <a:xfrm>
            <a:off x="2570297" y="5272926"/>
            <a:ext cx="7191192" cy="412804"/>
          </a:xfrm>
          <a:prstGeom prst="roundRect">
            <a:avLst>
              <a:gd name="adj" fmla="val 16667"/>
            </a:avLst>
          </a:prstGeom>
          <a:gradFill>
            <a:gsLst>
              <a:gs pos="0">
                <a:srgbClr val="1077D2"/>
              </a:gs>
              <a:gs pos="100000">
                <a:srgbClr val="093153"/>
              </a:gs>
            </a:gsLst>
            <a:lin ang="5400012" scaled="0"/>
          </a:gradFill>
          <a:ln>
            <a:noFill/>
          </a:ln>
          <a:effectLst>
            <a:outerShdw blurRad="57150" dist="19050" dir="5400000" algn="ctr" rotWithShape="0">
              <a:srgbClr val="000000">
                <a:alpha val="62350"/>
              </a:srgbClr>
            </a:outerShdw>
          </a:effectLst>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1900">
                <a:solidFill>
                  <a:schemeClr val="lt1"/>
                </a:solidFill>
                <a:latin typeface="Trebuchet MS"/>
                <a:ea typeface="Trebuchet MS"/>
                <a:cs typeface="Trebuchet MS"/>
                <a:sym typeface="Trebuchet MS"/>
              </a:rPr>
              <a:t>DOCTORADO</a:t>
            </a:r>
          </a:p>
        </p:txBody>
      </p:sp>
      <p:sp>
        <p:nvSpPr>
          <p:cNvPr id="423" name="Shape 423"/>
          <p:cNvSpPr txBox="1"/>
          <p:nvPr/>
        </p:nvSpPr>
        <p:spPr>
          <a:xfrm>
            <a:off x="796103" y="1666593"/>
            <a:ext cx="325665" cy="3706904"/>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2400" b="1" i="0" u="none" strike="noStrike" cap="none" dirty="0">
                <a:solidFill>
                  <a:schemeClr val="lt1"/>
                </a:solidFill>
                <a:latin typeface="Trebuchet MS"/>
                <a:ea typeface="Trebuchet MS"/>
                <a:cs typeface="Trebuchet MS"/>
                <a:sym typeface="Trebuchet MS"/>
              </a:rPr>
              <a:t>MISIÓN</a:t>
            </a:r>
            <a:r>
              <a:rPr lang="es-CO" sz="1900" b="1" i="0" u="none" strike="noStrike" cap="none" dirty="0">
                <a:solidFill>
                  <a:schemeClr val="dk1"/>
                </a:solidFill>
                <a:latin typeface="Trebuchet MS"/>
                <a:ea typeface="Trebuchet MS"/>
                <a:cs typeface="Trebuchet MS"/>
                <a:sym typeface="Trebuchet MS"/>
              </a:rPr>
              <a:t> </a:t>
            </a:r>
          </a:p>
        </p:txBody>
      </p:sp>
      <p:sp>
        <p:nvSpPr>
          <p:cNvPr id="424" name="Shape 424"/>
          <p:cNvSpPr txBox="1"/>
          <p:nvPr/>
        </p:nvSpPr>
        <p:spPr>
          <a:xfrm>
            <a:off x="1637519" y="1852875"/>
            <a:ext cx="256291" cy="333052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2400" b="1" i="0" u="none" strike="noStrike" cap="none" dirty="0">
                <a:solidFill>
                  <a:schemeClr val="lt1"/>
                </a:solidFill>
                <a:latin typeface="Trebuchet MS"/>
                <a:ea typeface="Trebuchet MS"/>
                <a:cs typeface="Trebuchet MS"/>
                <a:sym typeface="Trebuchet MS"/>
              </a:rPr>
              <a:t>PERFIL</a:t>
            </a:r>
          </a:p>
        </p:txBody>
      </p:sp>
      <p:sp>
        <p:nvSpPr>
          <p:cNvPr id="425" name="Shape 425"/>
          <p:cNvSpPr txBox="1"/>
          <p:nvPr/>
        </p:nvSpPr>
        <p:spPr>
          <a:xfrm>
            <a:off x="2436260" y="2224412"/>
            <a:ext cx="1307434" cy="800646"/>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Trebuchet MS"/>
              <a:buNone/>
            </a:pPr>
            <a:r>
              <a:rPr lang="es-CO" sz="1300" dirty="0">
                <a:solidFill>
                  <a:schemeClr val="lt1"/>
                </a:solidFill>
                <a:latin typeface="Trebuchet MS"/>
                <a:ea typeface="Trebuchet MS"/>
                <a:cs typeface="Trebuchet MS"/>
                <a:sym typeface="Trebuchet MS"/>
              </a:rPr>
              <a:t>Objetivos del Pregrado (Aprendizaje</a:t>
            </a:r>
            <a:r>
              <a:rPr lang="es-CO" sz="1300" dirty="0" smtClean="0">
                <a:solidFill>
                  <a:schemeClr val="lt1"/>
                </a:solidFill>
                <a:latin typeface="Trebuchet MS"/>
                <a:ea typeface="Trebuchet MS"/>
                <a:cs typeface="Trebuchet MS"/>
                <a:sym typeface="Trebuchet MS"/>
              </a:rPr>
              <a:t>)</a:t>
            </a:r>
            <a:endParaRPr lang="es-CO" sz="1300" dirty="0">
              <a:solidFill>
                <a:schemeClr val="lt1"/>
              </a:solidFill>
              <a:latin typeface="Trebuchet MS"/>
              <a:ea typeface="Trebuchet MS"/>
              <a:cs typeface="Trebuchet MS"/>
              <a:sym typeface="Trebuchet MS"/>
            </a:endParaRPr>
          </a:p>
        </p:txBody>
      </p:sp>
      <p:sp>
        <p:nvSpPr>
          <p:cNvPr id="426" name="Shape 426"/>
          <p:cNvSpPr txBox="1"/>
          <p:nvPr/>
        </p:nvSpPr>
        <p:spPr>
          <a:xfrm>
            <a:off x="4180283" y="2252527"/>
            <a:ext cx="1454841" cy="584833"/>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Trebuchet MS"/>
              <a:buNone/>
            </a:pPr>
            <a:r>
              <a:rPr lang="es-CO" sz="1500">
                <a:solidFill>
                  <a:schemeClr val="lt1"/>
                </a:solidFill>
                <a:latin typeface="Trebuchet MS"/>
                <a:ea typeface="Trebuchet MS"/>
                <a:cs typeface="Trebuchet MS"/>
                <a:sym typeface="Trebuchet MS"/>
              </a:rPr>
              <a:t>Plan de Estudios </a:t>
            </a:r>
          </a:p>
        </p:txBody>
      </p:sp>
      <p:sp>
        <p:nvSpPr>
          <p:cNvPr id="427" name="Shape 427"/>
          <p:cNvSpPr txBox="1"/>
          <p:nvPr/>
        </p:nvSpPr>
        <p:spPr>
          <a:xfrm>
            <a:off x="6049866" y="2295312"/>
            <a:ext cx="1454841" cy="584833"/>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Trebuchet MS"/>
              <a:buNone/>
            </a:pPr>
            <a:r>
              <a:rPr lang="es-CO" sz="1500" dirty="0">
                <a:solidFill>
                  <a:schemeClr val="lt1"/>
                </a:solidFill>
                <a:latin typeface="Trebuchet MS"/>
                <a:ea typeface="Trebuchet MS"/>
                <a:cs typeface="Trebuchet MS"/>
                <a:sym typeface="Trebuchet MS"/>
              </a:rPr>
              <a:t>Objetivos de los cursos</a:t>
            </a:r>
          </a:p>
        </p:txBody>
      </p:sp>
      <p:sp>
        <p:nvSpPr>
          <p:cNvPr id="428" name="Shape 428"/>
          <p:cNvSpPr txBox="1"/>
          <p:nvPr/>
        </p:nvSpPr>
        <p:spPr>
          <a:xfrm>
            <a:off x="8027708" y="1991761"/>
            <a:ext cx="1275381" cy="314558"/>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Trebuchet MS"/>
              <a:buNone/>
            </a:pPr>
            <a:r>
              <a:rPr lang="es-CO" sz="1500" dirty="0">
                <a:solidFill>
                  <a:schemeClr val="lt1"/>
                </a:solidFill>
                <a:latin typeface="Trebuchet MS"/>
                <a:ea typeface="Trebuchet MS"/>
                <a:cs typeface="Trebuchet MS"/>
                <a:sym typeface="Trebuchet MS"/>
              </a:rPr>
              <a:t>Prácticas </a:t>
            </a:r>
          </a:p>
        </p:txBody>
      </p:sp>
      <p:sp>
        <p:nvSpPr>
          <p:cNvPr id="429" name="Shape 429"/>
          <p:cNvSpPr txBox="1"/>
          <p:nvPr/>
        </p:nvSpPr>
        <p:spPr>
          <a:xfrm>
            <a:off x="8047259" y="2780757"/>
            <a:ext cx="1231717" cy="355504"/>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Trebuchet MS"/>
              <a:buNone/>
            </a:pPr>
            <a:r>
              <a:rPr lang="es-CO" sz="1500" dirty="0">
                <a:solidFill>
                  <a:schemeClr val="lt1"/>
                </a:solidFill>
                <a:latin typeface="Trebuchet MS"/>
                <a:ea typeface="Trebuchet MS"/>
                <a:cs typeface="Trebuchet MS"/>
                <a:sym typeface="Trebuchet MS"/>
              </a:rPr>
              <a:t>Evaluación </a:t>
            </a:r>
          </a:p>
        </p:txBody>
      </p:sp>
      <p:sp>
        <p:nvSpPr>
          <p:cNvPr id="430" name="Shape 430"/>
          <p:cNvSpPr txBox="1"/>
          <p:nvPr/>
        </p:nvSpPr>
        <p:spPr>
          <a:xfrm>
            <a:off x="10299146" y="1840227"/>
            <a:ext cx="328079" cy="3508998"/>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Trebuchet MS"/>
              <a:buNone/>
            </a:pPr>
            <a:r>
              <a:rPr lang="es-CO" sz="1900" b="1">
                <a:solidFill>
                  <a:schemeClr val="bg1"/>
                </a:solidFill>
                <a:latin typeface="Trebuchet MS"/>
                <a:ea typeface="Trebuchet MS"/>
                <a:cs typeface="Trebuchet MS"/>
                <a:sym typeface="Trebuchet MS"/>
              </a:rPr>
              <a:t>APRENDIZAJE </a:t>
            </a:r>
          </a:p>
        </p:txBody>
      </p:sp>
      <p:sp>
        <p:nvSpPr>
          <p:cNvPr id="431" name="Shape 431"/>
          <p:cNvSpPr txBox="1"/>
          <p:nvPr/>
        </p:nvSpPr>
        <p:spPr>
          <a:xfrm>
            <a:off x="3933052" y="4702815"/>
            <a:ext cx="4746620" cy="412804"/>
          </a:xfrm>
          <a:prstGeom prst="rect">
            <a:avLst/>
          </a:prstGeom>
          <a:noFill/>
          <a:ln>
            <a:noFill/>
          </a:ln>
        </p:spPr>
        <p:txBody>
          <a:bodyPr lIns="91425" tIns="45700" rIns="91425" bIns="45700" anchor="t" anchorCtr="0">
            <a:noAutofit/>
          </a:bodyPr>
          <a:lstStyle/>
          <a:p>
            <a:pPr marL="0" marR="0" lvl="0" indent="0" algn="ctr" rtl="0">
              <a:spcBef>
                <a:spcPts val="0"/>
              </a:spcBef>
              <a:buClr>
                <a:schemeClr val="lt1"/>
              </a:buClr>
              <a:buSzPct val="25000"/>
              <a:buFont typeface="Trebuchet MS"/>
              <a:buNone/>
            </a:pPr>
            <a:r>
              <a:rPr lang="es-CO" sz="1900">
                <a:solidFill>
                  <a:schemeClr val="lt1"/>
                </a:solidFill>
                <a:latin typeface="Trebuchet MS"/>
                <a:ea typeface="Trebuchet MS"/>
                <a:cs typeface="Trebuchet MS"/>
                <a:sym typeface="Trebuchet MS"/>
              </a:rPr>
              <a:t>MAESTRÍA </a:t>
            </a:r>
          </a:p>
        </p:txBody>
      </p:sp>
      <p:sp>
        <p:nvSpPr>
          <p:cNvPr id="432" name="Shape 432"/>
          <p:cNvSpPr/>
          <p:nvPr/>
        </p:nvSpPr>
        <p:spPr>
          <a:xfrm>
            <a:off x="6028794" y="3823747"/>
            <a:ext cx="3369603" cy="369209"/>
          </a:xfrm>
          <a:prstGeom prst="roundRect">
            <a:avLst>
              <a:gd name="adj" fmla="val 16667"/>
            </a:avLst>
          </a:prstGeom>
          <a:solidFill>
            <a:schemeClr val="accent2">
              <a:lumMod val="50000"/>
            </a:schemeClr>
          </a:solidFill>
          <a:ln w="9525"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a:solidFill>
                <a:schemeClr val="bg1"/>
              </a:solidFill>
              <a:latin typeface="Trebuchet MS"/>
              <a:ea typeface="Trebuchet MS"/>
              <a:cs typeface="Trebuchet MS"/>
              <a:sym typeface="Trebuchet MS"/>
            </a:endParaRPr>
          </a:p>
        </p:txBody>
      </p:sp>
      <p:sp>
        <p:nvSpPr>
          <p:cNvPr id="433" name="Shape 433"/>
          <p:cNvSpPr txBox="1"/>
          <p:nvPr/>
        </p:nvSpPr>
        <p:spPr>
          <a:xfrm>
            <a:off x="6541756" y="3823634"/>
            <a:ext cx="2266036" cy="34405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Trebuchet MS"/>
              <a:buNone/>
            </a:pPr>
            <a:r>
              <a:rPr lang="es-CO" sz="1800">
                <a:solidFill>
                  <a:schemeClr val="bg1"/>
                </a:solidFill>
                <a:latin typeface="Trebuchet MS"/>
                <a:ea typeface="Trebuchet MS"/>
                <a:cs typeface="Trebuchet MS"/>
                <a:sym typeface="Trebuchet MS"/>
              </a:rPr>
              <a:t>Egresados </a:t>
            </a:r>
          </a:p>
        </p:txBody>
      </p:sp>
      <p:sp>
        <p:nvSpPr>
          <p:cNvPr id="434" name="Shape 434"/>
          <p:cNvSpPr/>
          <p:nvPr/>
        </p:nvSpPr>
        <p:spPr>
          <a:xfrm>
            <a:off x="3889781" y="2454225"/>
            <a:ext cx="263700" cy="256499"/>
          </a:xfrm>
          <a:prstGeom prst="rightArrow">
            <a:avLst>
              <a:gd name="adj1" fmla="val 50000"/>
              <a:gd name="adj2" fmla="val 50000"/>
            </a:avLst>
          </a:prstGeom>
          <a:solidFill>
            <a:schemeClr val="tx1"/>
          </a:soli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1900">
                <a:solidFill>
                  <a:schemeClr val="lt1"/>
                </a:solidFill>
                <a:latin typeface="Trebuchet MS"/>
                <a:ea typeface="Trebuchet MS"/>
                <a:cs typeface="Trebuchet MS"/>
                <a:sym typeface="Trebuchet MS"/>
              </a:rPr>
              <a:t>   </a:t>
            </a:r>
          </a:p>
        </p:txBody>
      </p:sp>
      <p:sp>
        <p:nvSpPr>
          <p:cNvPr id="435" name="Shape 435"/>
          <p:cNvSpPr/>
          <p:nvPr/>
        </p:nvSpPr>
        <p:spPr>
          <a:xfrm>
            <a:off x="5736566" y="2416693"/>
            <a:ext cx="263700" cy="256500"/>
          </a:xfrm>
          <a:prstGeom prst="rightArrow">
            <a:avLst>
              <a:gd name="adj1" fmla="val 50000"/>
              <a:gd name="adj2" fmla="val 50000"/>
            </a:avLst>
          </a:prstGeom>
          <a:solidFill>
            <a:schemeClr val="tx1"/>
          </a:soli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1900">
                <a:solidFill>
                  <a:schemeClr val="lt1"/>
                </a:solidFill>
                <a:latin typeface="Trebuchet MS"/>
                <a:ea typeface="Trebuchet MS"/>
                <a:cs typeface="Trebuchet MS"/>
                <a:sym typeface="Trebuchet MS"/>
              </a:rPr>
              <a:t>   </a:t>
            </a:r>
          </a:p>
        </p:txBody>
      </p:sp>
      <p:sp>
        <p:nvSpPr>
          <p:cNvPr id="436" name="Shape 436"/>
          <p:cNvSpPr/>
          <p:nvPr/>
        </p:nvSpPr>
        <p:spPr>
          <a:xfrm rot="-1667333">
            <a:off x="7620414" y="2294329"/>
            <a:ext cx="263826" cy="256309"/>
          </a:xfrm>
          <a:prstGeom prst="rightArrow">
            <a:avLst>
              <a:gd name="adj1" fmla="val 50000"/>
              <a:gd name="adj2" fmla="val 50000"/>
            </a:avLst>
          </a:prstGeom>
          <a:solidFill>
            <a:schemeClr val="tx1"/>
          </a:soli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1900">
                <a:solidFill>
                  <a:schemeClr val="lt1"/>
                </a:solidFill>
                <a:latin typeface="Trebuchet MS"/>
                <a:ea typeface="Trebuchet MS"/>
                <a:cs typeface="Trebuchet MS"/>
                <a:sym typeface="Trebuchet MS"/>
              </a:rPr>
              <a:t>   </a:t>
            </a:r>
          </a:p>
        </p:txBody>
      </p:sp>
      <p:sp>
        <p:nvSpPr>
          <p:cNvPr id="437" name="Shape 437"/>
          <p:cNvSpPr/>
          <p:nvPr/>
        </p:nvSpPr>
        <p:spPr>
          <a:xfrm rot="2301283">
            <a:off x="7620464" y="2791927"/>
            <a:ext cx="263968" cy="256471"/>
          </a:xfrm>
          <a:prstGeom prst="rightArrow">
            <a:avLst>
              <a:gd name="adj1" fmla="val 50000"/>
              <a:gd name="adj2" fmla="val 50000"/>
            </a:avLst>
          </a:prstGeom>
          <a:solidFill>
            <a:schemeClr val="tx1"/>
          </a:soli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Trebuchet MS"/>
              <a:buNone/>
            </a:pPr>
            <a:r>
              <a:rPr lang="es-CO" sz="1900">
                <a:solidFill>
                  <a:schemeClr val="lt1"/>
                </a:solidFill>
                <a:latin typeface="Trebuchet MS"/>
                <a:ea typeface="Trebuchet MS"/>
                <a:cs typeface="Trebuchet MS"/>
                <a:sym typeface="Trebuchet MS"/>
              </a:rPr>
              <a:t>   </a:t>
            </a:r>
          </a:p>
        </p:txBody>
      </p:sp>
      <p:sp>
        <p:nvSpPr>
          <p:cNvPr id="438" name="Shape 438"/>
          <p:cNvSpPr/>
          <p:nvPr/>
        </p:nvSpPr>
        <p:spPr>
          <a:xfrm>
            <a:off x="9361802" y="2489160"/>
            <a:ext cx="555600" cy="506100"/>
          </a:xfrm>
          <a:prstGeom prst="rightArrow">
            <a:avLst>
              <a:gd name="adj1" fmla="val 50000"/>
              <a:gd name="adj2" fmla="val 50000"/>
            </a:avLst>
          </a:prstGeom>
          <a:solidFill>
            <a:schemeClr val="tx1"/>
          </a:soli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a:solidFill>
                <a:schemeClr val="lt1"/>
              </a:solidFill>
              <a:latin typeface="Trebuchet MS"/>
              <a:ea typeface="Trebuchet MS"/>
              <a:cs typeface="Trebuchet MS"/>
              <a:sym typeface="Trebuchet MS"/>
            </a:endParaRPr>
          </a:p>
        </p:txBody>
      </p:sp>
      <p:sp>
        <p:nvSpPr>
          <p:cNvPr id="439" name="Shape 439"/>
          <p:cNvSpPr/>
          <p:nvPr/>
        </p:nvSpPr>
        <p:spPr>
          <a:xfrm>
            <a:off x="9441159" y="3892062"/>
            <a:ext cx="377700" cy="271500"/>
          </a:xfrm>
          <a:prstGeom prst="leftArrow">
            <a:avLst>
              <a:gd name="adj1" fmla="val 50000"/>
              <a:gd name="adj2" fmla="val 50000"/>
            </a:avLst>
          </a:prstGeom>
          <a:solidFill>
            <a:schemeClr val="tx1"/>
          </a:solidFill>
          <a:ln w="12700"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Font typeface="Trebuchet MS"/>
              <a:buNone/>
            </a:pPr>
            <a:endParaRPr sz="1900">
              <a:solidFill>
                <a:schemeClr val="lt1"/>
              </a:solidFill>
              <a:latin typeface="Trebuchet MS"/>
              <a:ea typeface="Trebuchet MS"/>
              <a:cs typeface="Trebuchet MS"/>
              <a:sym typeface="Trebuchet MS"/>
            </a:endParaRPr>
          </a:p>
        </p:txBody>
      </p:sp>
      <p:sp>
        <p:nvSpPr>
          <p:cNvPr id="440" name="Shape 440"/>
          <p:cNvSpPr txBox="1"/>
          <p:nvPr/>
        </p:nvSpPr>
        <p:spPr>
          <a:xfrm>
            <a:off x="2984740" y="1440255"/>
            <a:ext cx="3460800" cy="369300"/>
          </a:xfrm>
          <a:prstGeom prst="rect">
            <a:avLst/>
          </a:prstGeom>
          <a:solidFill>
            <a:schemeClr val="lt1"/>
          </a:solidFill>
          <a:ln w="127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s-CO" sz="1900">
                <a:solidFill>
                  <a:schemeClr val="dk1"/>
                </a:solidFill>
                <a:latin typeface="Trebuchet MS"/>
                <a:ea typeface="Trebuchet MS"/>
                <a:cs typeface="Trebuchet MS"/>
                <a:sym typeface="Trebuchet MS"/>
              </a:rPr>
              <a:t>Herramientas pedagógicas </a:t>
            </a:r>
          </a:p>
        </p:txBody>
      </p:sp>
      <p:sp>
        <p:nvSpPr>
          <p:cNvPr id="2" name="CuadroTexto 1"/>
          <p:cNvSpPr txBox="1"/>
          <p:nvPr/>
        </p:nvSpPr>
        <p:spPr>
          <a:xfrm>
            <a:off x="2984740" y="966158"/>
            <a:ext cx="184731" cy="523220"/>
          </a:xfrm>
          <a:prstGeom prst="rect">
            <a:avLst/>
          </a:prstGeom>
          <a:noFill/>
        </p:spPr>
        <p:txBody>
          <a:bodyPr wrap="none" rtlCol="0">
            <a:spAutoFit/>
          </a:bodyPr>
          <a:lstStyle/>
          <a:p>
            <a:endParaRPr lang="es-CO" sz="2800"/>
          </a:p>
        </p:txBody>
      </p:sp>
      <p:sp>
        <p:nvSpPr>
          <p:cNvPr id="3" name="CuadroTexto 2"/>
          <p:cNvSpPr txBox="1"/>
          <p:nvPr/>
        </p:nvSpPr>
        <p:spPr>
          <a:xfrm>
            <a:off x="6482854" y="6160168"/>
            <a:ext cx="4473903" cy="369332"/>
          </a:xfrm>
          <a:prstGeom prst="rect">
            <a:avLst/>
          </a:prstGeom>
          <a:noFill/>
        </p:spPr>
        <p:txBody>
          <a:bodyPr wrap="square" rtlCol="0">
            <a:spAutoFit/>
          </a:bodyPr>
          <a:lstStyle/>
          <a:p>
            <a:r>
              <a:rPr lang="es-CO" b="1" dirty="0" smtClean="0"/>
              <a:t>Fuente: Facultad de Educación Uniandes</a:t>
            </a:r>
            <a:endParaRPr lang="es-CO" b="1" dirty="0"/>
          </a:p>
        </p:txBody>
      </p:sp>
    </p:spTree>
    <p:extLst>
      <p:ext uri="{BB962C8B-B14F-4D97-AF65-F5344CB8AC3E}">
        <p14:creationId xmlns:p14="http://schemas.microsoft.com/office/powerpoint/2010/main" val="341272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58353" y="523377"/>
            <a:ext cx="7447127" cy="646331"/>
          </a:xfrm>
          <a:prstGeom prst="rect">
            <a:avLst/>
          </a:prstGeom>
          <a:noFill/>
        </p:spPr>
        <p:txBody>
          <a:bodyPr wrap="square" rtlCol="0">
            <a:spAutoFit/>
          </a:bodyPr>
          <a:lstStyle/>
          <a:p>
            <a:pPr algn="r"/>
            <a:r>
              <a:rPr lang="es-CO" sz="3600" dirty="0" smtClean="0"/>
              <a:t>Democratización del conocimiento</a:t>
            </a:r>
            <a:endParaRPr lang="es-CO" sz="3600" dirty="0"/>
          </a:p>
        </p:txBody>
      </p:sp>
      <p:sp>
        <p:nvSpPr>
          <p:cNvPr id="4" name="CuadroTexto 3"/>
          <p:cNvSpPr txBox="1"/>
          <p:nvPr/>
        </p:nvSpPr>
        <p:spPr>
          <a:xfrm>
            <a:off x="0" y="1767598"/>
            <a:ext cx="7447127" cy="1200329"/>
          </a:xfrm>
          <a:prstGeom prst="rect">
            <a:avLst/>
          </a:prstGeom>
          <a:noFill/>
        </p:spPr>
        <p:txBody>
          <a:bodyPr wrap="square" rtlCol="0">
            <a:spAutoFit/>
          </a:bodyPr>
          <a:lstStyle/>
          <a:p>
            <a:pPr algn="r"/>
            <a:r>
              <a:rPr lang="es-CO" sz="3600" dirty="0" smtClean="0"/>
              <a:t>No todos los cursos deben tener una dimensión tecnológica</a:t>
            </a:r>
            <a:endParaRPr lang="es-CO" sz="3600" dirty="0"/>
          </a:p>
        </p:txBody>
      </p:sp>
      <p:sp>
        <p:nvSpPr>
          <p:cNvPr id="5" name="CuadroTexto 4"/>
          <p:cNvSpPr txBox="1"/>
          <p:nvPr/>
        </p:nvSpPr>
        <p:spPr>
          <a:xfrm>
            <a:off x="3850944" y="3565817"/>
            <a:ext cx="7447127" cy="1200329"/>
          </a:xfrm>
          <a:prstGeom prst="rect">
            <a:avLst/>
          </a:prstGeom>
          <a:noFill/>
        </p:spPr>
        <p:txBody>
          <a:bodyPr wrap="square" rtlCol="0">
            <a:spAutoFit/>
          </a:bodyPr>
          <a:lstStyle/>
          <a:p>
            <a:pPr algn="r"/>
            <a:r>
              <a:rPr lang="es-CO" sz="3600" dirty="0" smtClean="0"/>
              <a:t>El profesor debe preguntarse qué quiere enseñar</a:t>
            </a:r>
            <a:endParaRPr lang="es-CO" sz="3600" dirty="0"/>
          </a:p>
        </p:txBody>
      </p:sp>
    </p:spTree>
    <p:extLst>
      <p:ext uri="{BB962C8B-B14F-4D97-AF65-F5344CB8AC3E}">
        <p14:creationId xmlns:p14="http://schemas.microsoft.com/office/powerpoint/2010/main" val="19655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518616" y="1023582"/>
            <a:ext cx="2880000" cy="288000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accent6">
                    <a:lumMod val="50000"/>
                  </a:schemeClr>
                </a:solidFill>
              </a:rPr>
              <a:t>Disciplinar</a:t>
            </a:r>
            <a:endParaRPr lang="es-CO" sz="2000" b="1" dirty="0">
              <a:solidFill>
                <a:schemeClr val="accent6">
                  <a:lumMod val="50000"/>
                </a:schemeClr>
              </a:solidFill>
            </a:endParaRPr>
          </a:p>
        </p:txBody>
      </p:sp>
      <p:sp>
        <p:nvSpPr>
          <p:cNvPr id="4" name="Elipse 3"/>
          <p:cNvSpPr/>
          <p:nvPr/>
        </p:nvSpPr>
        <p:spPr>
          <a:xfrm>
            <a:off x="2663589" y="1844723"/>
            <a:ext cx="2880000" cy="288000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accent6">
                    <a:lumMod val="50000"/>
                  </a:schemeClr>
                </a:solidFill>
              </a:rPr>
              <a:t>Pedagógico</a:t>
            </a:r>
          </a:p>
        </p:txBody>
      </p:sp>
      <p:sp>
        <p:nvSpPr>
          <p:cNvPr id="5" name="Elipse 4"/>
          <p:cNvSpPr/>
          <p:nvPr/>
        </p:nvSpPr>
        <p:spPr>
          <a:xfrm>
            <a:off x="774458" y="2874153"/>
            <a:ext cx="2880000" cy="2880000"/>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chemeClr val="accent6">
                    <a:lumMod val="50000"/>
                  </a:schemeClr>
                </a:solidFill>
              </a:rPr>
              <a:t>Tecnología</a:t>
            </a:r>
          </a:p>
        </p:txBody>
      </p:sp>
      <p:sp>
        <p:nvSpPr>
          <p:cNvPr id="3" name="CuadroTexto 2"/>
          <p:cNvSpPr txBox="1"/>
          <p:nvPr/>
        </p:nvSpPr>
        <p:spPr>
          <a:xfrm>
            <a:off x="6088357" y="2190627"/>
            <a:ext cx="5542240" cy="2308324"/>
          </a:xfrm>
          <a:prstGeom prst="rect">
            <a:avLst/>
          </a:prstGeom>
          <a:noFill/>
        </p:spPr>
        <p:txBody>
          <a:bodyPr wrap="square" rtlCol="0">
            <a:spAutoFit/>
          </a:bodyPr>
          <a:lstStyle/>
          <a:p>
            <a:pPr marL="342900" indent="-342900">
              <a:buAutoNum type="arabicPeriod"/>
            </a:pPr>
            <a:r>
              <a:rPr lang="es-CO" sz="2400" dirty="0" smtClean="0"/>
              <a:t>Acompañamiento pedagógico a profesores</a:t>
            </a:r>
          </a:p>
          <a:p>
            <a:pPr marL="342900" indent="-342900">
              <a:buAutoNum type="arabicPeriod"/>
            </a:pPr>
            <a:r>
              <a:rPr lang="es-CO" sz="2400" dirty="0" smtClean="0"/>
              <a:t>Uso de la tecnología como </a:t>
            </a:r>
            <a:r>
              <a:rPr lang="es-CO" sz="2400" u="sng" dirty="0" smtClean="0"/>
              <a:t>medio</a:t>
            </a:r>
            <a:r>
              <a:rPr lang="es-CO" sz="2400" dirty="0" smtClean="0"/>
              <a:t> para el desarrollo de las competencias</a:t>
            </a:r>
          </a:p>
          <a:p>
            <a:pPr marL="342900" indent="-342900">
              <a:buAutoNum type="arabicPeriod"/>
            </a:pPr>
            <a:r>
              <a:rPr lang="es-CO" sz="2400" dirty="0" smtClean="0"/>
              <a:t>Uso de la tecnología para el mejoramiento de la docencia</a:t>
            </a:r>
            <a:endParaRPr lang="es-CO" sz="2400" dirty="0"/>
          </a:p>
        </p:txBody>
      </p:sp>
      <p:sp>
        <p:nvSpPr>
          <p:cNvPr id="6" name="CuadroTexto 5"/>
          <p:cNvSpPr txBox="1"/>
          <p:nvPr/>
        </p:nvSpPr>
        <p:spPr>
          <a:xfrm>
            <a:off x="6307863" y="6258055"/>
            <a:ext cx="5322734" cy="369332"/>
          </a:xfrm>
          <a:prstGeom prst="rect">
            <a:avLst/>
          </a:prstGeom>
          <a:noFill/>
        </p:spPr>
        <p:txBody>
          <a:bodyPr wrap="square" rtlCol="0">
            <a:spAutoFit/>
          </a:bodyPr>
          <a:lstStyle/>
          <a:p>
            <a:r>
              <a:rPr lang="en-US" dirty="0"/>
              <a:t>Scholarship of Teaching and Learning (SOTL or </a:t>
            </a:r>
            <a:r>
              <a:rPr lang="en-US" dirty="0" err="1"/>
              <a:t>SoTL</a:t>
            </a:r>
            <a:r>
              <a:rPr lang="en-US" dirty="0"/>
              <a:t>)</a:t>
            </a:r>
            <a:endParaRPr lang="es-CO" dirty="0"/>
          </a:p>
        </p:txBody>
      </p:sp>
      <p:sp>
        <p:nvSpPr>
          <p:cNvPr id="7" name="CuadroTexto 6"/>
          <p:cNvSpPr txBox="1"/>
          <p:nvPr/>
        </p:nvSpPr>
        <p:spPr>
          <a:xfrm>
            <a:off x="6591002" y="1023582"/>
            <a:ext cx="4026957" cy="523220"/>
          </a:xfrm>
          <a:prstGeom prst="rect">
            <a:avLst/>
          </a:prstGeom>
          <a:noFill/>
        </p:spPr>
        <p:txBody>
          <a:bodyPr wrap="square" rtlCol="0">
            <a:spAutoFit/>
          </a:bodyPr>
          <a:lstStyle/>
          <a:p>
            <a:r>
              <a:rPr lang="es-CO" sz="2800" b="1" dirty="0" smtClean="0"/>
              <a:t>¿Qué se quiere enseñar?</a:t>
            </a:r>
            <a:endParaRPr lang="es-CO" sz="2800" b="1" dirty="0"/>
          </a:p>
        </p:txBody>
      </p:sp>
      <p:sp>
        <p:nvSpPr>
          <p:cNvPr id="8" name="CuadroTexto 7"/>
          <p:cNvSpPr txBox="1"/>
          <p:nvPr/>
        </p:nvSpPr>
        <p:spPr>
          <a:xfrm>
            <a:off x="2912389" y="2504821"/>
            <a:ext cx="409432" cy="584775"/>
          </a:xfrm>
          <a:prstGeom prst="rect">
            <a:avLst/>
          </a:prstGeom>
          <a:noFill/>
        </p:spPr>
        <p:txBody>
          <a:bodyPr wrap="square" rtlCol="0">
            <a:spAutoFit/>
          </a:bodyPr>
          <a:lstStyle/>
          <a:p>
            <a:pPr algn="ctr"/>
            <a:r>
              <a:rPr lang="es-CO" sz="3200" b="1" dirty="0" smtClean="0">
                <a:solidFill>
                  <a:schemeClr val="accent5">
                    <a:lumMod val="50000"/>
                  </a:schemeClr>
                </a:solidFill>
              </a:rPr>
              <a:t>1</a:t>
            </a:r>
            <a:endParaRPr lang="es-CO" sz="3200" b="1" dirty="0">
              <a:solidFill>
                <a:schemeClr val="accent5">
                  <a:lumMod val="50000"/>
                </a:schemeClr>
              </a:solidFill>
            </a:endParaRPr>
          </a:p>
        </p:txBody>
      </p:sp>
      <p:sp>
        <p:nvSpPr>
          <p:cNvPr id="10" name="CuadroTexto 9"/>
          <p:cNvSpPr txBox="1"/>
          <p:nvPr/>
        </p:nvSpPr>
        <p:spPr>
          <a:xfrm>
            <a:off x="1914105" y="3089596"/>
            <a:ext cx="409432" cy="584775"/>
          </a:xfrm>
          <a:prstGeom prst="rect">
            <a:avLst/>
          </a:prstGeom>
          <a:noFill/>
        </p:spPr>
        <p:txBody>
          <a:bodyPr wrap="square" rtlCol="0">
            <a:spAutoFit/>
          </a:bodyPr>
          <a:lstStyle/>
          <a:p>
            <a:pPr algn="ctr"/>
            <a:r>
              <a:rPr lang="es-CO" sz="3200" b="1" dirty="0" smtClean="0">
                <a:solidFill>
                  <a:schemeClr val="accent5">
                    <a:lumMod val="50000"/>
                  </a:schemeClr>
                </a:solidFill>
              </a:rPr>
              <a:t>2</a:t>
            </a:r>
            <a:endParaRPr lang="es-CO" sz="3200" b="1" dirty="0">
              <a:solidFill>
                <a:schemeClr val="accent5">
                  <a:lumMod val="50000"/>
                </a:schemeClr>
              </a:solidFill>
            </a:endParaRPr>
          </a:p>
        </p:txBody>
      </p:sp>
      <p:sp>
        <p:nvSpPr>
          <p:cNvPr id="11" name="CuadroTexto 10"/>
          <p:cNvSpPr txBox="1"/>
          <p:nvPr/>
        </p:nvSpPr>
        <p:spPr>
          <a:xfrm>
            <a:off x="3063386" y="3624185"/>
            <a:ext cx="409432" cy="584775"/>
          </a:xfrm>
          <a:prstGeom prst="rect">
            <a:avLst/>
          </a:prstGeom>
          <a:noFill/>
        </p:spPr>
        <p:txBody>
          <a:bodyPr wrap="square" rtlCol="0">
            <a:spAutoFit/>
          </a:bodyPr>
          <a:lstStyle/>
          <a:p>
            <a:pPr algn="ctr"/>
            <a:r>
              <a:rPr lang="es-CO" sz="3200" b="1" dirty="0" smtClean="0">
                <a:solidFill>
                  <a:schemeClr val="accent5">
                    <a:lumMod val="50000"/>
                  </a:schemeClr>
                </a:solidFill>
              </a:rPr>
              <a:t>3</a:t>
            </a:r>
            <a:endParaRPr lang="es-CO" sz="3200" b="1" dirty="0">
              <a:solidFill>
                <a:schemeClr val="accent5">
                  <a:lumMod val="50000"/>
                </a:schemeClr>
              </a:solidFill>
            </a:endParaRPr>
          </a:p>
        </p:txBody>
      </p:sp>
    </p:spTree>
    <p:extLst>
      <p:ext uri="{BB962C8B-B14F-4D97-AF65-F5344CB8AC3E}">
        <p14:creationId xmlns:p14="http://schemas.microsoft.com/office/powerpoint/2010/main" val="1115780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269988" y="2659699"/>
            <a:ext cx="10507823" cy="1107932"/>
          </a:xfrm>
          <a:prstGeom prst="rect">
            <a:avLst/>
          </a:prstGeom>
        </p:spPr>
        <p:txBody>
          <a:bodyPr wrap="square">
            <a:spAutoFit/>
          </a:bodyPr>
          <a:lstStyle>
            <a:defPPr>
              <a:defRPr lang="es-CO"/>
            </a:defPPr>
            <a:lvl1pPr>
              <a:lnSpc>
                <a:spcPct val="107000"/>
              </a:lnSpc>
              <a:spcAft>
                <a:spcPts val="600"/>
              </a:spcAft>
              <a:defRPr b="1">
                <a:solidFill>
                  <a:srgbClr val="212121"/>
                </a:solidFill>
                <a:latin typeface="Arial" panose="020B0604020202020204" pitchFamily="34" charset="0"/>
                <a:ea typeface="Times New Roman" panose="02020603050405020304" pitchFamily="18" charset="0"/>
                <a:cs typeface="Times New Roman" panose="02020603050405020304" pitchFamily="18" charset="0"/>
              </a:defRPr>
            </a:lvl1pPr>
          </a:lstStyle>
          <a:p>
            <a:r>
              <a:rPr lang="es-CO" sz="3200" dirty="0" smtClean="0">
                <a:solidFill>
                  <a:schemeClr val="bg1"/>
                </a:solidFill>
              </a:rPr>
              <a:t>Tres perspectivas: los trabajos, el currículo y </a:t>
            </a:r>
            <a:r>
              <a:rPr lang="es-CO" sz="3200" dirty="0">
                <a:solidFill>
                  <a:schemeClr val="accent5">
                    <a:lumMod val="50000"/>
                  </a:schemeClr>
                </a:solidFill>
              </a:rPr>
              <a:t>el uso de los datos en la educación superior</a:t>
            </a:r>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202" y="6136225"/>
            <a:ext cx="857370" cy="571580"/>
          </a:xfrm>
          <a:prstGeom prst="rect">
            <a:avLst/>
          </a:prstGeom>
        </p:spPr>
      </p:pic>
      <p:sp>
        <p:nvSpPr>
          <p:cNvPr id="5" name="Rectángulo 4"/>
          <p:cNvSpPr/>
          <p:nvPr/>
        </p:nvSpPr>
        <p:spPr>
          <a:xfrm>
            <a:off x="10534650" y="5295900"/>
            <a:ext cx="1657350" cy="1411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35458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ágono 1"/>
          <p:cNvSpPr/>
          <p:nvPr/>
        </p:nvSpPr>
        <p:spPr>
          <a:xfrm>
            <a:off x="961273" y="683543"/>
            <a:ext cx="2775284" cy="253465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US" sz="2400" b="1" dirty="0" err="1" smtClean="0"/>
              <a:t>Institutional</a:t>
            </a:r>
            <a:r>
              <a:rPr lang="es-US" sz="2400" b="1" dirty="0" smtClean="0"/>
              <a:t> </a:t>
            </a:r>
            <a:r>
              <a:rPr lang="es-US" sz="2400" b="1" dirty="0" err="1" smtClean="0"/>
              <a:t>analytics</a:t>
            </a:r>
            <a:endParaRPr lang="es-CO" sz="2400" b="1" dirty="0"/>
          </a:p>
        </p:txBody>
      </p:sp>
      <p:sp>
        <p:nvSpPr>
          <p:cNvPr id="3" name="Rectángulo 2"/>
          <p:cNvSpPr/>
          <p:nvPr/>
        </p:nvSpPr>
        <p:spPr>
          <a:xfrm>
            <a:off x="3736557" y="683543"/>
            <a:ext cx="2310062" cy="1200329"/>
          </a:xfrm>
          <a:prstGeom prst="rect">
            <a:avLst/>
          </a:prstGeom>
        </p:spPr>
        <p:txBody>
          <a:bodyPr wrap="square">
            <a:spAutoFit/>
          </a:bodyPr>
          <a:lstStyle/>
          <a:p>
            <a:pPr lvl="0"/>
            <a:r>
              <a:rPr lang="es-US" dirty="0"/>
              <a:t>Soporte para las decisiones estratégicas de </a:t>
            </a:r>
            <a:r>
              <a:rPr lang="es-US" dirty="0" smtClean="0"/>
              <a:t>la Alta dirección de las </a:t>
            </a:r>
            <a:r>
              <a:rPr lang="es-US" dirty="0"/>
              <a:t>u</a:t>
            </a:r>
            <a:r>
              <a:rPr lang="es-US" dirty="0" smtClean="0"/>
              <a:t>niversidades</a:t>
            </a:r>
            <a:endParaRPr lang="es-CO" dirty="0"/>
          </a:p>
        </p:txBody>
      </p:sp>
      <p:sp>
        <p:nvSpPr>
          <p:cNvPr id="4" name="Hexágono 3"/>
          <p:cNvSpPr/>
          <p:nvPr/>
        </p:nvSpPr>
        <p:spPr>
          <a:xfrm>
            <a:off x="3223209" y="2087228"/>
            <a:ext cx="2775284" cy="2534653"/>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US" sz="2400" b="1" dirty="0" err="1" smtClean="0"/>
              <a:t>Academic</a:t>
            </a:r>
            <a:endParaRPr lang="es-US" sz="2400" b="1" dirty="0" smtClean="0"/>
          </a:p>
          <a:p>
            <a:pPr algn="ctr"/>
            <a:r>
              <a:rPr lang="es-US" sz="2400" b="1" dirty="0" err="1" smtClean="0"/>
              <a:t>analytics</a:t>
            </a:r>
            <a:endParaRPr lang="es-CO" sz="2400" b="1" dirty="0"/>
          </a:p>
        </p:txBody>
      </p:sp>
      <p:sp>
        <p:nvSpPr>
          <p:cNvPr id="5" name="Rectángulo 4"/>
          <p:cNvSpPr/>
          <p:nvPr/>
        </p:nvSpPr>
        <p:spPr>
          <a:xfrm>
            <a:off x="5886199" y="2087228"/>
            <a:ext cx="2679032" cy="923330"/>
          </a:xfrm>
          <a:prstGeom prst="rect">
            <a:avLst/>
          </a:prstGeom>
        </p:spPr>
        <p:txBody>
          <a:bodyPr wrap="square">
            <a:spAutoFit/>
          </a:bodyPr>
          <a:lstStyle/>
          <a:p>
            <a:pPr lvl="0"/>
            <a:r>
              <a:rPr lang="es-US" dirty="0" smtClean="0"/>
              <a:t>Administración, asignación de recursos y gestión de los programas académicos</a:t>
            </a:r>
            <a:endParaRPr lang="es-CO" dirty="0"/>
          </a:p>
        </p:txBody>
      </p:sp>
      <p:sp>
        <p:nvSpPr>
          <p:cNvPr id="6" name="Hexágono 5"/>
          <p:cNvSpPr/>
          <p:nvPr/>
        </p:nvSpPr>
        <p:spPr>
          <a:xfrm>
            <a:off x="961273" y="3490913"/>
            <a:ext cx="2775284" cy="2534653"/>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US" sz="2400" b="1" dirty="0" err="1" smtClean="0"/>
              <a:t>Information</a:t>
            </a:r>
            <a:r>
              <a:rPr lang="es-US" sz="2400" b="1" dirty="0" smtClean="0"/>
              <a:t> </a:t>
            </a:r>
            <a:r>
              <a:rPr lang="es-US" sz="2400" b="1" dirty="0" err="1" smtClean="0"/>
              <a:t>technology</a:t>
            </a:r>
            <a:endParaRPr lang="es-US" sz="2400" b="1" dirty="0" smtClean="0"/>
          </a:p>
          <a:p>
            <a:pPr algn="ctr"/>
            <a:r>
              <a:rPr lang="es-US" sz="2400" b="1" dirty="0" err="1" smtClean="0"/>
              <a:t>analytics</a:t>
            </a:r>
            <a:endParaRPr lang="es-CO" sz="2400" b="1" dirty="0"/>
          </a:p>
        </p:txBody>
      </p:sp>
      <p:sp>
        <p:nvSpPr>
          <p:cNvPr id="7" name="Rectángulo 6"/>
          <p:cNvSpPr/>
          <p:nvPr/>
        </p:nvSpPr>
        <p:spPr>
          <a:xfrm>
            <a:off x="3560092" y="5009720"/>
            <a:ext cx="2679032" cy="646331"/>
          </a:xfrm>
          <a:prstGeom prst="rect">
            <a:avLst/>
          </a:prstGeom>
        </p:spPr>
        <p:txBody>
          <a:bodyPr wrap="square">
            <a:spAutoFit/>
          </a:bodyPr>
          <a:lstStyle/>
          <a:p>
            <a:pPr lvl="0"/>
            <a:r>
              <a:rPr lang="es-US" dirty="0" smtClean="0"/>
              <a:t>Uso e impacto de la tecnología</a:t>
            </a:r>
            <a:endParaRPr lang="es-CO" dirty="0"/>
          </a:p>
        </p:txBody>
      </p:sp>
      <p:sp>
        <p:nvSpPr>
          <p:cNvPr id="8" name="Hexágono 7"/>
          <p:cNvSpPr/>
          <p:nvPr/>
        </p:nvSpPr>
        <p:spPr>
          <a:xfrm>
            <a:off x="5485145" y="3490912"/>
            <a:ext cx="2775284" cy="2534653"/>
          </a:xfrm>
          <a:prstGeom prst="hexagon">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US" sz="2400" b="1" dirty="0" err="1" smtClean="0"/>
              <a:t>Learning</a:t>
            </a:r>
            <a:endParaRPr lang="es-US" sz="2400" b="1" dirty="0" smtClean="0"/>
          </a:p>
          <a:p>
            <a:pPr algn="ctr"/>
            <a:r>
              <a:rPr lang="es-US" sz="2400" b="1" dirty="0" err="1" smtClean="0"/>
              <a:t>analytics</a:t>
            </a:r>
            <a:endParaRPr lang="es-CO" sz="2400" b="1" dirty="0"/>
          </a:p>
        </p:txBody>
      </p:sp>
      <p:sp>
        <p:nvSpPr>
          <p:cNvPr id="9" name="Rectángulo 8"/>
          <p:cNvSpPr/>
          <p:nvPr/>
        </p:nvSpPr>
        <p:spPr>
          <a:xfrm>
            <a:off x="8260429" y="4252549"/>
            <a:ext cx="2679032" cy="923330"/>
          </a:xfrm>
          <a:prstGeom prst="rect">
            <a:avLst/>
          </a:prstGeom>
        </p:spPr>
        <p:txBody>
          <a:bodyPr wrap="square">
            <a:spAutoFit/>
          </a:bodyPr>
          <a:lstStyle/>
          <a:p>
            <a:pPr lvl="0"/>
            <a:r>
              <a:rPr lang="es-US" dirty="0" smtClean="0"/>
              <a:t>Mejorar el aprendizaje, evaluar los medios y  los procesos de enseñanza </a:t>
            </a:r>
            <a:endParaRPr lang="es-CO" dirty="0"/>
          </a:p>
        </p:txBody>
      </p:sp>
    </p:spTree>
    <p:extLst>
      <p:ext uri="{BB962C8B-B14F-4D97-AF65-F5344CB8AC3E}">
        <p14:creationId xmlns:p14="http://schemas.microsoft.com/office/powerpoint/2010/main" val="656858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ágono 1"/>
          <p:cNvSpPr/>
          <p:nvPr/>
        </p:nvSpPr>
        <p:spPr>
          <a:xfrm>
            <a:off x="485023" y="283493"/>
            <a:ext cx="2775284" cy="253465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US" sz="2400" b="1" dirty="0" err="1" smtClean="0"/>
              <a:t>Institutional</a:t>
            </a:r>
            <a:r>
              <a:rPr lang="es-US" sz="2400" b="1" dirty="0" smtClean="0"/>
              <a:t> </a:t>
            </a:r>
            <a:r>
              <a:rPr lang="es-US" sz="2400" b="1" dirty="0" err="1" smtClean="0"/>
              <a:t>analytics</a:t>
            </a:r>
            <a:endParaRPr lang="es-CO" sz="2400" b="1" dirty="0"/>
          </a:p>
        </p:txBody>
      </p:sp>
      <p:sp>
        <p:nvSpPr>
          <p:cNvPr id="3" name="Rectángulo 2"/>
          <p:cNvSpPr/>
          <p:nvPr/>
        </p:nvSpPr>
        <p:spPr>
          <a:xfrm>
            <a:off x="3260307" y="283493"/>
            <a:ext cx="2310062" cy="1200329"/>
          </a:xfrm>
          <a:prstGeom prst="rect">
            <a:avLst/>
          </a:prstGeom>
        </p:spPr>
        <p:txBody>
          <a:bodyPr wrap="square">
            <a:spAutoFit/>
          </a:bodyPr>
          <a:lstStyle/>
          <a:p>
            <a:pPr lvl="0"/>
            <a:r>
              <a:rPr lang="es-US" dirty="0"/>
              <a:t>Soporte para las decisiones estratégicas de </a:t>
            </a:r>
            <a:r>
              <a:rPr lang="es-US" dirty="0" smtClean="0"/>
              <a:t>la Alta dirección de las </a:t>
            </a:r>
            <a:r>
              <a:rPr lang="es-US" dirty="0"/>
              <a:t>u</a:t>
            </a:r>
            <a:r>
              <a:rPr lang="es-US" dirty="0" smtClean="0"/>
              <a:t>niversidades</a:t>
            </a:r>
            <a:endParaRPr lang="es-CO" dirty="0"/>
          </a:p>
        </p:txBody>
      </p:sp>
      <p:sp>
        <p:nvSpPr>
          <p:cNvPr id="4" name="Hexágono 3"/>
          <p:cNvSpPr/>
          <p:nvPr/>
        </p:nvSpPr>
        <p:spPr>
          <a:xfrm>
            <a:off x="2746959" y="1687178"/>
            <a:ext cx="2775284" cy="2534653"/>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US" sz="2400" b="1" dirty="0" err="1" smtClean="0"/>
              <a:t>Academic</a:t>
            </a:r>
            <a:endParaRPr lang="es-US" sz="2400" b="1" dirty="0" smtClean="0"/>
          </a:p>
          <a:p>
            <a:pPr algn="ctr"/>
            <a:r>
              <a:rPr lang="es-US" sz="2400" b="1" dirty="0" err="1" smtClean="0"/>
              <a:t>analytics</a:t>
            </a:r>
            <a:endParaRPr lang="es-CO" sz="2400" b="1" dirty="0"/>
          </a:p>
        </p:txBody>
      </p:sp>
      <p:sp>
        <p:nvSpPr>
          <p:cNvPr id="5" name="Rectángulo 4"/>
          <p:cNvSpPr/>
          <p:nvPr/>
        </p:nvSpPr>
        <p:spPr>
          <a:xfrm>
            <a:off x="5409949" y="1687178"/>
            <a:ext cx="2679032" cy="923330"/>
          </a:xfrm>
          <a:prstGeom prst="rect">
            <a:avLst/>
          </a:prstGeom>
        </p:spPr>
        <p:txBody>
          <a:bodyPr wrap="square">
            <a:spAutoFit/>
          </a:bodyPr>
          <a:lstStyle/>
          <a:p>
            <a:pPr lvl="0"/>
            <a:r>
              <a:rPr lang="es-US" dirty="0" smtClean="0"/>
              <a:t>Administración, asignación de recursos y gestión de los programas académicos</a:t>
            </a:r>
            <a:endParaRPr lang="es-CO" dirty="0"/>
          </a:p>
        </p:txBody>
      </p:sp>
      <p:sp>
        <p:nvSpPr>
          <p:cNvPr id="6" name="Hexágono 5"/>
          <p:cNvSpPr/>
          <p:nvPr/>
        </p:nvSpPr>
        <p:spPr>
          <a:xfrm>
            <a:off x="485023" y="3090863"/>
            <a:ext cx="2775284" cy="2534653"/>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US" sz="2400" b="1" dirty="0" err="1" smtClean="0"/>
              <a:t>Information</a:t>
            </a:r>
            <a:r>
              <a:rPr lang="es-US" sz="2400" b="1" dirty="0" smtClean="0"/>
              <a:t> </a:t>
            </a:r>
            <a:r>
              <a:rPr lang="es-US" sz="2400" b="1" dirty="0" err="1" smtClean="0"/>
              <a:t>technology</a:t>
            </a:r>
            <a:endParaRPr lang="es-US" sz="2400" b="1" dirty="0" smtClean="0"/>
          </a:p>
          <a:p>
            <a:pPr algn="ctr"/>
            <a:r>
              <a:rPr lang="es-US" sz="2400" b="1" dirty="0" err="1" smtClean="0"/>
              <a:t>analytics</a:t>
            </a:r>
            <a:endParaRPr lang="es-CO" sz="2400" b="1" dirty="0"/>
          </a:p>
        </p:txBody>
      </p:sp>
      <p:sp>
        <p:nvSpPr>
          <p:cNvPr id="7" name="Rectángulo 6"/>
          <p:cNvSpPr/>
          <p:nvPr/>
        </p:nvSpPr>
        <p:spPr>
          <a:xfrm>
            <a:off x="3083842" y="4609670"/>
            <a:ext cx="2679032" cy="646331"/>
          </a:xfrm>
          <a:prstGeom prst="rect">
            <a:avLst/>
          </a:prstGeom>
        </p:spPr>
        <p:txBody>
          <a:bodyPr wrap="square">
            <a:spAutoFit/>
          </a:bodyPr>
          <a:lstStyle/>
          <a:p>
            <a:pPr lvl="0"/>
            <a:r>
              <a:rPr lang="es-US" dirty="0" smtClean="0"/>
              <a:t>Uso e impacto de la tecnología</a:t>
            </a:r>
            <a:endParaRPr lang="es-CO" dirty="0"/>
          </a:p>
        </p:txBody>
      </p:sp>
      <p:sp>
        <p:nvSpPr>
          <p:cNvPr id="8" name="Hexágono 7"/>
          <p:cNvSpPr/>
          <p:nvPr/>
        </p:nvSpPr>
        <p:spPr>
          <a:xfrm>
            <a:off x="5008895" y="3090862"/>
            <a:ext cx="2775284" cy="2534653"/>
          </a:xfrm>
          <a:prstGeom prst="hexagon">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US" sz="2400" b="1" dirty="0" err="1" smtClean="0"/>
              <a:t>Learning</a:t>
            </a:r>
            <a:endParaRPr lang="es-US" sz="2400" b="1" dirty="0" smtClean="0"/>
          </a:p>
          <a:p>
            <a:pPr algn="ctr"/>
            <a:r>
              <a:rPr lang="es-US" sz="2400" b="1" dirty="0" err="1" smtClean="0"/>
              <a:t>analytics</a:t>
            </a:r>
            <a:endParaRPr lang="es-CO" sz="2400" b="1" dirty="0"/>
          </a:p>
        </p:txBody>
      </p:sp>
      <p:sp>
        <p:nvSpPr>
          <p:cNvPr id="9" name="Rectángulo 8"/>
          <p:cNvSpPr/>
          <p:nvPr/>
        </p:nvSpPr>
        <p:spPr>
          <a:xfrm>
            <a:off x="7784179" y="3852499"/>
            <a:ext cx="2679032" cy="923330"/>
          </a:xfrm>
          <a:prstGeom prst="rect">
            <a:avLst/>
          </a:prstGeom>
        </p:spPr>
        <p:txBody>
          <a:bodyPr wrap="square">
            <a:spAutoFit/>
          </a:bodyPr>
          <a:lstStyle/>
          <a:p>
            <a:pPr lvl="0"/>
            <a:r>
              <a:rPr lang="es-US" dirty="0" smtClean="0"/>
              <a:t>Mejorar el aprendizaje, evaluar los medios y  los procesos de enseñanza </a:t>
            </a:r>
            <a:endParaRPr lang="es-CO" dirty="0"/>
          </a:p>
        </p:txBody>
      </p:sp>
      <p:sp>
        <p:nvSpPr>
          <p:cNvPr id="11" name="Hexágono 10"/>
          <p:cNvSpPr/>
          <p:nvPr/>
        </p:nvSpPr>
        <p:spPr>
          <a:xfrm>
            <a:off x="7286869" y="4775829"/>
            <a:ext cx="2149648" cy="1884584"/>
          </a:xfrm>
          <a:prstGeom prst="hexagon">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r>
              <a:rPr lang="es-US" sz="2400" b="1" dirty="0" smtClean="0"/>
              <a:t>Curricular </a:t>
            </a:r>
            <a:r>
              <a:rPr lang="es-US" sz="2400" b="1" dirty="0" err="1" smtClean="0"/>
              <a:t>learning</a:t>
            </a:r>
            <a:endParaRPr lang="es-US" sz="2400" b="1" dirty="0" smtClean="0"/>
          </a:p>
          <a:p>
            <a:pPr algn="ctr"/>
            <a:r>
              <a:rPr lang="es-US" sz="2400" b="1" dirty="0" err="1" smtClean="0"/>
              <a:t>analytics</a:t>
            </a:r>
            <a:endParaRPr lang="es-CO" sz="2400" b="1" dirty="0"/>
          </a:p>
        </p:txBody>
      </p:sp>
      <p:sp>
        <p:nvSpPr>
          <p:cNvPr id="12" name="Rectángulo 11"/>
          <p:cNvSpPr/>
          <p:nvPr/>
        </p:nvSpPr>
        <p:spPr>
          <a:xfrm>
            <a:off x="9532767" y="5533455"/>
            <a:ext cx="2511072" cy="369332"/>
          </a:xfrm>
          <a:prstGeom prst="rect">
            <a:avLst/>
          </a:prstGeom>
        </p:spPr>
        <p:txBody>
          <a:bodyPr wrap="none">
            <a:spAutoFit/>
          </a:bodyPr>
          <a:lstStyle/>
          <a:p>
            <a:r>
              <a:rPr lang="es-US" i="1" dirty="0" smtClean="0"/>
              <a:t>Eficacia</a:t>
            </a:r>
            <a:r>
              <a:rPr lang="es-US" dirty="0" smtClean="0"/>
              <a:t> </a:t>
            </a:r>
            <a:r>
              <a:rPr lang="es-US" dirty="0"/>
              <a:t>de los currículos </a:t>
            </a:r>
            <a:endParaRPr lang="es-CO" dirty="0"/>
          </a:p>
        </p:txBody>
      </p:sp>
    </p:spTree>
    <p:extLst>
      <p:ext uri="{BB962C8B-B14F-4D97-AF65-F5344CB8AC3E}">
        <p14:creationId xmlns:p14="http://schemas.microsoft.com/office/powerpoint/2010/main" val="3696074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81714" y="95666"/>
            <a:ext cx="11428571" cy="6666667"/>
          </a:xfrm>
          <a:prstGeom prst="rect">
            <a:avLst/>
          </a:prstGeom>
        </p:spPr>
      </p:pic>
      <p:sp>
        <p:nvSpPr>
          <p:cNvPr id="3" name="CuadroTexto 2"/>
          <p:cNvSpPr txBox="1"/>
          <p:nvPr/>
        </p:nvSpPr>
        <p:spPr>
          <a:xfrm>
            <a:off x="161363" y="1129552"/>
            <a:ext cx="492443" cy="3761529"/>
          </a:xfrm>
          <a:prstGeom prst="rect">
            <a:avLst/>
          </a:prstGeom>
          <a:solidFill>
            <a:schemeClr val="bg1"/>
          </a:solidFill>
        </p:spPr>
        <p:txBody>
          <a:bodyPr vert="vert270" wrap="square" rtlCol="0">
            <a:spAutoFit/>
          </a:bodyPr>
          <a:lstStyle/>
          <a:p>
            <a:pPr algn="ctr"/>
            <a:r>
              <a:rPr lang="es-US" sz="2000" dirty="0">
                <a:solidFill>
                  <a:schemeClr val="tx2">
                    <a:lumMod val="75000"/>
                  </a:schemeClr>
                </a:solidFill>
                <a:latin typeface="Century Gothic" panose="020B0502020202020204" pitchFamily="34" charset="0"/>
              </a:rPr>
              <a:t>Horas </a:t>
            </a:r>
            <a:r>
              <a:rPr lang="es-US" sz="2000" dirty="0" smtClean="0">
                <a:solidFill>
                  <a:schemeClr val="tx2">
                    <a:lumMod val="75000"/>
                  </a:schemeClr>
                </a:solidFill>
                <a:latin typeface="Century Gothic" panose="020B0502020202020204" pitchFamily="34" charset="0"/>
              </a:rPr>
              <a:t>dentro y fuera </a:t>
            </a:r>
            <a:r>
              <a:rPr lang="es-US" sz="2000" dirty="0">
                <a:solidFill>
                  <a:schemeClr val="tx2">
                    <a:lumMod val="75000"/>
                  </a:schemeClr>
                </a:solidFill>
                <a:latin typeface="Century Gothic" panose="020B0502020202020204" pitchFamily="34" charset="0"/>
              </a:rPr>
              <a:t>de clase</a:t>
            </a:r>
            <a:endParaRPr lang="es-CO" sz="2000" dirty="0">
              <a:solidFill>
                <a:schemeClr val="tx2">
                  <a:lumMod val="75000"/>
                </a:schemeClr>
              </a:solidFill>
              <a:latin typeface="Century Gothic" panose="020B0502020202020204" pitchFamily="34" charset="0"/>
            </a:endParaRPr>
          </a:p>
        </p:txBody>
      </p:sp>
      <p:sp>
        <p:nvSpPr>
          <p:cNvPr id="4" name="CuadroTexto 3"/>
          <p:cNvSpPr txBox="1"/>
          <p:nvPr/>
        </p:nvSpPr>
        <p:spPr>
          <a:xfrm>
            <a:off x="3675531" y="6501824"/>
            <a:ext cx="4863355" cy="400110"/>
          </a:xfrm>
          <a:prstGeom prst="rect">
            <a:avLst/>
          </a:prstGeom>
          <a:solidFill>
            <a:schemeClr val="bg1"/>
          </a:solidFill>
        </p:spPr>
        <p:txBody>
          <a:bodyPr wrap="square" rtlCol="0">
            <a:spAutoFit/>
          </a:bodyPr>
          <a:lstStyle/>
          <a:p>
            <a:pPr algn="ctr"/>
            <a:r>
              <a:rPr lang="es-US" sz="2000" dirty="0">
                <a:solidFill>
                  <a:schemeClr val="tx2">
                    <a:lumMod val="75000"/>
                  </a:schemeClr>
                </a:solidFill>
                <a:latin typeface="Century Gothic" panose="020B0502020202020204" pitchFamily="34" charset="0"/>
              </a:rPr>
              <a:t>Horas </a:t>
            </a:r>
            <a:r>
              <a:rPr lang="es-US" sz="2000" dirty="0" smtClean="0">
                <a:solidFill>
                  <a:schemeClr val="tx2">
                    <a:lumMod val="75000"/>
                  </a:schemeClr>
                </a:solidFill>
                <a:latin typeface="Century Gothic" panose="020B0502020202020204" pitchFamily="34" charset="0"/>
              </a:rPr>
              <a:t>esperadas</a:t>
            </a:r>
            <a:endParaRPr lang="es-CO" sz="2000" dirty="0">
              <a:solidFill>
                <a:schemeClr val="tx2">
                  <a:lumMod val="75000"/>
                </a:schemeClr>
              </a:solidFill>
              <a:latin typeface="Century Gothic" panose="020B0502020202020204" pitchFamily="34" charset="0"/>
            </a:endParaRPr>
          </a:p>
        </p:txBody>
      </p:sp>
      <p:sp>
        <p:nvSpPr>
          <p:cNvPr id="5" name="CuadroTexto 4"/>
          <p:cNvSpPr txBox="1"/>
          <p:nvPr/>
        </p:nvSpPr>
        <p:spPr>
          <a:xfrm>
            <a:off x="5692316" y="5279149"/>
            <a:ext cx="5693140" cy="646331"/>
          </a:xfrm>
          <a:prstGeom prst="rect">
            <a:avLst/>
          </a:prstGeom>
          <a:noFill/>
        </p:spPr>
        <p:txBody>
          <a:bodyPr wrap="square" rtlCol="0">
            <a:spAutoFit/>
          </a:bodyPr>
          <a:lstStyle/>
          <a:p>
            <a:r>
              <a:rPr lang="es-CO" b="1" dirty="0" smtClean="0"/>
              <a:t>¿Están los créditos representando la dedicación de los estudiantes a un curso?</a:t>
            </a:r>
            <a:endParaRPr lang="es-CO" b="1" dirty="0"/>
          </a:p>
        </p:txBody>
      </p:sp>
    </p:spTree>
    <p:extLst>
      <p:ext uri="{BB962C8B-B14F-4D97-AF65-F5344CB8AC3E}">
        <p14:creationId xmlns:p14="http://schemas.microsoft.com/office/powerpoint/2010/main" val="112278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52" y="1"/>
            <a:ext cx="9859617" cy="556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800" dirty="0" smtClean="0"/>
              <a:t>Avance en el programa</a:t>
            </a:r>
            <a:endParaRPr lang="es-CO" sz="2800" dirty="0"/>
          </a:p>
        </p:txBody>
      </p:sp>
      <p:pic>
        <p:nvPicPr>
          <p:cNvPr id="11" name="Imagen 10"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pic>
        <p:nvPicPr>
          <p:cNvPr id="12" name="Imagen 11"/>
          <p:cNvPicPr>
            <a:picLocks noChangeAspect="1"/>
          </p:cNvPicPr>
          <p:nvPr/>
        </p:nvPicPr>
        <p:blipFill>
          <a:blip r:embed="rId4"/>
          <a:stretch>
            <a:fillRect/>
          </a:stretch>
        </p:blipFill>
        <p:spPr>
          <a:xfrm>
            <a:off x="950530" y="1212912"/>
            <a:ext cx="10290940" cy="4432176"/>
          </a:xfrm>
          <a:prstGeom prst="rect">
            <a:avLst/>
          </a:prstGeom>
        </p:spPr>
      </p:pic>
      <p:sp>
        <p:nvSpPr>
          <p:cNvPr id="13" name="CuadroTexto 12"/>
          <p:cNvSpPr txBox="1"/>
          <p:nvPr/>
        </p:nvSpPr>
        <p:spPr>
          <a:xfrm>
            <a:off x="185980" y="1642820"/>
            <a:ext cx="800219" cy="3518116"/>
          </a:xfrm>
          <a:prstGeom prst="rect">
            <a:avLst/>
          </a:prstGeom>
          <a:noFill/>
        </p:spPr>
        <p:txBody>
          <a:bodyPr vert="vert270" wrap="square" rtlCol="0">
            <a:spAutoFit/>
          </a:bodyPr>
          <a:lstStyle/>
          <a:p>
            <a:pPr algn="ctr"/>
            <a:r>
              <a:rPr lang="es-US" sz="2000" dirty="0" smtClean="0">
                <a:solidFill>
                  <a:schemeClr val="tx1">
                    <a:lumMod val="65000"/>
                    <a:lumOff val="35000"/>
                  </a:schemeClr>
                </a:solidFill>
              </a:rPr>
              <a:t>% de estudiantes que cumplen el plan de estudios sugerido</a:t>
            </a:r>
            <a:endParaRPr lang="es-CO" sz="2000" dirty="0">
              <a:solidFill>
                <a:schemeClr val="tx1">
                  <a:lumMod val="65000"/>
                  <a:lumOff val="35000"/>
                </a:schemeClr>
              </a:solidFill>
            </a:endParaRPr>
          </a:p>
        </p:txBody>
      </p:sp>
      <p:sp>
        <p:nvSpPr>
          <p:cNvPr id="14" name="CuadroTexto 13"/>
          <p:cNvSpPr txBox="1"/>
          <p:nvPr/>
        </p:nvSpPr>
        <p:spPr>
          <a:xfrm>
            <a:off x="4738606" y="5802160"/>
            <a:ext cx="2714787" cy="400110"/>
          </a:xfrm>
          <a:prstGeom prst="rect">
            <a:avLst/>
          </a:prstGeom>
          <a:noFill/>
        </p:spPr>
        <p:txBody>
          <a:bodyPr wrap="square" rtlCol="0">
            <a:spAutoFit/>
          </a:bodyPr>
          <a:lstStyle/>
          <a:p>
            <a:r>
              <a:rPr lang="es-US" sz="2000" dirty="0" smtClean="0">
                <a:solidFill>
                  <a:schemeClr val="tx1">
                    <a:lumMod val="65000"/>
                    <a:lumOff val="35000"/>
                  </a:schemeClr>
                </a:solidFill>
              </a:rPr>
              <a:t>Semestre del estudiante</a:t>
            </a:r>
            <a:endParaRPr lang="es-CO" sz="2000" dirty="0">
              <a:solidFill>
                <a:schemeClr val="tx1">
                  <a:lumMod val="65000"/>
                  <a:lumOff val="35000"/>
                </a:schemeClr>
              </a:solidFill>
            </a:endParaRPr>
          </a:p>
        </p:txBody>
      </p:sp>
    </p:spTree>
    <p:extLst>
      <p:ext uri="{BB962C8B-B14F-4D97-AF65-F5344CB8AC3E}">
        <p14:creationId xmlns:p14="http://schemas.microsoft.com/office/powerpoint/2010/main" val="194304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3756" t="32056" r="25274" b="50299"/>
          <a:stretch/>
        </p:blipFill>
        <p:spPr>
          <a:xfrm>
            <a:off x="6180903" y="5706953"/>
            <a:ext cx="5911013" cy="1151047"/>
          </a:xfrm>
          <a:prstGeom prst="rect">
            <a:avLst/>
          </a:prstGeom>
        </p:spPr>
      </p:pic>
      <p:pic>
        <p:nvPicPr>
          <p:cNvPr id="2" name="Imagen 1"/>
          <p:cNvPicPr>
            <a:picLocks noChangeAspect="1"/>
          </p:cNvPicPr>
          <p:nvPr/>
        </p:nvPicPr>
        <p:blipFill rotWithShape="1">
          <a:blip r:embed="rId4"/>
          <a:srcRect l="30025" t="28341" r="31319" b="49237"/>
          <a:stretch/>
        </p:blipFill>
        <p:spPr>
          <a:xfrm>
            <a:off x="0" y="0"/>
            <a:ext cx="4435524" cy="1447111"/>
          </a:xfrm>
          <a:prstGeom prst="rect">
            <a:avLst/>
          </a:prstGeom>
        </p:spPr>
      </p:pic>
      <p:pic>
        <p:nvPicPr>
          <p:cNvPr id="5" name="Imagen 4"/>
          <p:cNvPicPr>
            <a:picLocks noChangeAspect="1"/>
          </p:cNvPicPr>
          <p:nvPr/>
        </p:nvPicPr>
        <p:blipFill rotWithShape="1">
          <a:blip r:embed="rId5"/>
          <a:srcRect l="26219" t="33914" r="40796" b="52554"/>
          <a:stretch/>
        </p:blipFill>
        <p:spPr>
          <a:xfrm>
            <a:off x="4023813" y="1447111"/>
            <a:ext cx="4562901" cy="1052978"/>
          </a:xfrm>
          <a:prstGeom prst="rect">
            <a:avLst/>
          </a:prstGeom>
        </p:spPr>
      </p:pic>
      <p:pic>
        <p:nvPicPr>
          <p:cNvPr id="6" name="Imagen 5"/>
          <p:cNvPicPr>
            <a:picLocks noChangeAspect="1"/>
          </p:cNvPicPr>
          <p:nvPr/>
        </p:nvPicPr>
        <p:blipFill rotWithShape="1">
          <a:blip r:embed="rId6"/>
          <a:srcRect l="32189" t="18657" r="34528" b="55473"/>
          <a:stretch/>
        </p:blipFill>
        <p:spPr>
          <a:xfrm>
            <a:off x="4023813" y="3000286"/>
            <a:ext cx="4901823" cy="2143174"/>
          </a:xfrm>
          <a:prstGeom prst="rect">
            <a:avLst/>
          </a:prstGeom>
        </p:spPr>
      </p:pic>
      <p:pic>
        <p:nvPicPr>
          <p:cNvPr id="2050" name="Picture 2" descr="big_da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6882" y="243623"/>
            <a:ext cx="9076765" cy="645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4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52" y="1"/>
            <a:ext cx="9859617" cy="556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800" dirty="0" smtClean="0"/>
              <a:t>Avance en el programa</a:t>
            </a:r>
            <a:endParaRPr lang="es-CO" sz="2800" dirty="0"/>
          </a:p>
        </p:txBody>
      </p:sp>
      <p:pic>
        <p:nvPicPr>
          <p:cNvPr id="11" name="Imagen 10"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pic>
        <p:nvPicPr>
          <p:cNvPr id="5" name="Imagen 4"/>
          <p:cNvPicPr>
            <a:picLocks noChangeAspect="1"/>
          </p:cNvPicPr>
          <p:nvPr/>
        </p:nvPicPr>
        <p:blipFill>
          <a:blip r:embed="rId4"/>
          <a:stretch>
            <a:fillRect/>
          </a:stretch>
        </p:blipFill>
        <p:spPr>
          <a:xfrm>
            <a:off x="950530" y="1212912"/>
            <a:ext cx="10290940" cy="4432176"/>
          </a:xfrm>
          <a:prstGeom prst="rect">
            <a:avLst/>
          </a:prstGeom>
        </p:spPr>
      </p:pic>
      <p:sp>
        <p:nvSpPr>
          <p:cNvPr id="8" name="CuadroTexto 7"/>
          <p:cNvSpPr txBox="1"/>
          <p:nvPr/>
        </p:nvSpPr>
        <p:spPr>
          <a:xfrm>
            <a:off x="185980" y="1642820"/>
            <a:ext cx="800219" cy="3518116"/>
          </a:xfrm>
          <a:prstGeom prst="rect">
            <a:avLst/>
          </a:prstGeom>
          <a:noFill/>
        </p:spPr>
        <p:txBody>
          <a:bodyPr vert="vert270" wrap="square" rtlCol="0">
            <a:spAutoFit/>
          </a:bodyPr>
          <a:lstStyle/>
          <a:p>
            <a:pPr algn="ctr"/>
            <a:r>
              <a:rPr lang="es-US" sz="2000" dirty="0" smtClean="0">
                <a:solidFill>
                  <a:schemeClr val="tx1">
                    <a:lumMod val="65000"/>
                    <a:lumOff val="35000"/>
                  </a:schemeClr>
                </a:solidFill>
              </a:rPr>
              <a:t>% de estudiantes que cumplen el plan de estudios sugerido</a:t>
            </a:r>
            <a:endParaRPr lang="es-CO" sz="2000" dirty="0">
              <a:solidFill>
                <a:schemeClr val="tx1">
                  <a:lumMod val="65000"/>
                  <a:lumOff val="35000"/>
                </a:schemeClr>
              </a:solidFill>
            </a:endParaRPr>
          </a:p>
        </p:txBody>
      </p:sp>
      <p:sp>
        <p:nvSpPr>
          <p:cNvPr id="9" name="CuadroTexto 8"/>
          <p:cNvSpPr txBox="1"/>
          <p:nvPr/>
        </p:nvSpPr>
        <p:spPr>
          <a:xfrm>
            <a:off x="4738606" y="5802160"/>
            <a:ext cx="2714787" cy="400110"/>
          </a:xfrm>
          <a:prstGeom prst="rect">
            <a:avLst/>
          </a:prstGeom>
          <a:noFill/>
        </p:spPr>
        <p:txBody>
          <a:bodyPr wrap="square" rtlCol="0">
            <a:spAutoFit/>
          </a:bodyPr>
          <a:lstStyle/>
          <a:p>
            <a:r>
              <a:rPr lang="es-US" sz="2000" dirty="0" smtClean="0">
                <a:solidFill>
                  <a:schemeClr val="tx1">
                    <a:lumMod val="65000"/>
                    <a:lumOff val="35000"/>
                  </a:schemeClr>
                </a:solidFill>
              </a:rPr>
              <a:t>Semestre del estudiante</a:t>
            </a:r>
            <a:endParaRPr lang="es-CO" sz="2000" dirty="0">
              <a:solidFill>
                <a:schemeClr val="tx1">
                  <a:lumMod val="65000"/>
                  <a:lumOff val="35000"/>
                </a:schemeClr>
              </a:solidFill>
            </a:endParaRPr>
          </a:p>
        </p:txBody>
      </p:sp>
    </p:spTree>
    <p:extLst>
      <p:ext uri="{BB962C8B-B14F-4D97-AF65-F5344CB8AC3E}">
        <p14:creationId xmlns:p14="http://schemas.microsoft.com/office/powerpoint/2010/main" val="1036649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52" y="1"/>
            <a:ext cx="9859617" cy="556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800" dirty="0" smtClean="0"/>
              <a:t>Avance en el programa</a:t>
            </a:r>
            <a:endParaRPr lang="es-CO" sz="2800" dirty="0"/>
          </a:p>
        </p:txBody>
      </p:sp>
      <p:pic>
        <p:nvPicPr>
          <p:cNvPr id="11" name="Imagen 10"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pic>
        <p:nvPicPr>
          <p:cNvPr id="5" name="Imagen 4"/>
          <p:cNvPicPr>
            <a:picLocks noChangeAspect="1"/>
          </p:cNvPicPr>
          <p:nvPr/>
        </p:nvPicPr>
        <p:blipFill>
          <a:blip r:embed="rId3"/>
          <a:stretch>
            <a:fillRect/>
          </a:stretch>
        </p:blipFill>
        <p:spPr>
          <a:xfrm>
            <a:off x="950530" y="1212912"/>
            <a:ext cx="10290940" cy="4432176"/>
          </a:xfrm>
          <a:prstGeom prst="rect">
            <a:avLst/>
          </a:prstGeom>
        </p:spPr>
      </p:pic>
      <p:sp>
        <p:nvSpPr>
          <p:cNvPr id="7" name="CuadroTexto 6"/>
          <p:cNvSpPr txBox="1"/>
          <p:nvPr/>
        </p:nvSpPr>
        <p:spPr>
          <a:xfrm>
            <a:off x="185980" y="1642820"/>
            <a:ext cx="800219" cy="3518116"/>
          </a:xfrm>
          <a:prstGeom prst="rect">
            <a:avLst/>
          </a:prstGeom>
          <a:noFill/>
        </p:spPr>
        <p:txBody>
          <a:bodyPr vert="vert270" wrap="square" rtlCol="0">
            <a:spAutoFit/>
          </a:bodyPr>
          <a:lstStyle/>
          <a:p>
            <a:pPr algn="ctr"/>
            <a:r>
              <a:rPr lang="es-US" sz="2000" dirty="0" smtClean="0">
                <a:solidFill>
                  <a:schemeClr val="tx1">
                    <a:lumMod val="65000"/>
                    <a:lumOff val="35000"/>
                  </a:schemeClr>
                </a:solidFill>
              </a:rPr>
              <a:t>% de estudiantes que cumplen el plan de estudios sugerido</a:t>
            </a:r>
            <a:endParaRPr lang="es-CO" sz="2000" dirty="0">
              <a:solidFill>
                <a:schemeClr val="tx1">
                  <a:lumMod val="65000"/>
                  <a:lumOff val="35000"/>
                </a:schemeClr>
              </a:solidFill>
            </a:endParaRPr>
          </a:p>
        </p:txBody>
      </p:sp>
      <p:sp>
        <p:nvSpPr>
          <p:cNvPr id="8" name="CuadroTexto 7"/>
          <p:cNvSpPr txBox="1"/>
          <p:nvPr/>
        </p:nvSpPr>
        <p:spPr>
          <a:xfrm>
            <a:off x="4738606" y="5802160"/>
            <a:ext cx="2714787" cy="400110"/>
          </a:xfrm>
          <a:prstGeom prst="rect">
            <a:avLst/>
          </a:prstGeom>
          <a:noFill/>
        </p:spPr>
        <p:txBody>
          <a:bodyPr wrap="square" rtlCol="0">
            <a:spAutoFit/>
          </a:bodyPr>
          <a:lstStyle/>
          <a:p>
            <a:r>
              <a:rPr lang="es-US" sz="2000" dirty="0" smtClean="0">
                <a:solidFill>
                  <a:schemeClr val="tx1">
                    <a:lumMod val="65000"/>
                    <a:lumOff val="35000"/>
                  </a:schemeClr>
                </a:solidFill>
              </a:rPr>
              <a:t>Semestre del estudiante</a:t>
            </a:r>
            <a:endParaRPr lang="es-CO" sz="2000" dirty="0">
              <a:solidFill>
                <a:schemeClr val="tx1">
                  <a:lumMod val="65000"/>
                  <a:lumOff val="35000"/>
                </a:schemeClr>
              </a:solidFill>
            </a:endParaRPr>
          </a:p>
        </p:txBody>
      </p:sp>
    </p:spTree>
    <p:extLst>
      <p:ext uri="{BB962C8B-B14F-4D97-AF65-F5344CB8AC3E}">
        <p14:creationId xmlns:p14="http://schemas.microsoft.com/office/powerpoint/2010/main" val="1225754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52" y="1"/>
            <a:ext cx="9859617" cy="5565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800" dirty="0" smtClean="0"/>
              <a:t>Avance en el programa</a:t>
            </a:r>
            <a:endParaRPr lang="es-CO" sz="2800" dirty="0"/>
          </a:p>
        </p:txBody>
      </p:sp>
      <p:pic>
        <p:nvPicPr>
          <p:cNvPr id="11" name="Imagen 10"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pic>
        <p:nvPicPr>
          <p:cNvPr id="12" name="Imagen 11"/>
          <p:cNvPicPr>
            <a:picLocks noChangeAspect="1"/>
          </p:cNvPicPr>
          <p:nvPr/>
        </p:nvPicPr>
        <p:blipFill>
          <a:blip r:embed="rId3"/>
          <a:stretch>
            <a:fillRect/>
          </a:stretch>
        </p:blipFill>
        <p:spPr>
          <a:xfrm>
            <a:off x="950530" y="1212912"/>
            <a:ext cx="10290940" cy="4432176"/>
          </a:xfrm>
          <a:prstGeom prst="rect">
            <a:avLst/>
          </a:prstGeom>
        </p:spPr>
      </p:pic>
      <p:pic>
        <p:nvPicPr>
          <p:cNvPr id="5" name="Imagen 4"/>
          <p:cNvPicPr>
            <a:picLocks noChangeAspect="1"/>
          </p:cNvPicPr>
          <p:nvPr/>
        </p:nvPicPr>
        <p:blipFill>
          <a:blip r:embed="rId4"/>
          <a:stretch>
            <a:fillRect/>
          </a:stretch>
        </p:blipFill>
        <p:spPr>
          <a:xfrm>
            <a:off x="950530" y="1212912"/>
            <a:ext cx="10290940" cy="4432176"/>
          </a:xfrm>
          <a:prstGeom prst="rect">
            <a:avLst/>
          </a:prstGeom>
        </p:spPr>
      </p:pic>
      <p:pic>
        <p:nvPicPr>
          <p:cNvPr id="6" name="Imagen 5"/>
          <p:cNvPicPr>
            <a:picLocks noChangeAspect="1"/>
          </p:cNvPicPr>
          <p:nvPr/>
        </p:nvPicPr>
        <p:blipFill>
          <a:blip r:embed="rId5"/>
          <a:stretch>
            <a:fillRect/>
          </a:stretch>
        </p:blipFill>
        <p:spPr>
          <a:xfrm>
            <a:off x="957158" y="1219540"/>
            <a:ext cx="10290940" cy="4432176"/>
          </a:xfrm>
          <a:prstGeom prst="rect">
            <a:avLst/>
          </a:prstGeom>
        </p:spPr>
      </p:pic>
      <p:sp>
        <p:nvSpPr>
          <p:cNvPr id="7" name="CuadroTexto 6"/>
          <p:cNvSpPr txBox="1"/>
          <p:nvPr/>
        </p:nvSpPr>
        <p:spPr>
          <a:xfrm>
            <a:off x="185980" y="1642820"/>
            <a:ext cx="800219" cy="3518116"/>
          </a:xfrm>
          <a:prstGeom prst="rect">
            <a:avLst/>
          </a:prstGeom>
          <a:noFill/>
        </p:spPr>
        <p:txBody>
          <a:bodyPr vert="vert270" wrap="square" rtlCol="0">
            <a:spAutoFit/>
          </a:bodyPr>
          <a:lstStyle/>
          <a:p>
            <a:pPr algn="ctr"/>
            <a:r>
              <a:rPr lang="es-US" sz="2000" dirty="0" smtClean="0">
                <a:solidFill>
                  <a:schemeClr val="tx1">
                    <a:lumMod val="65000"/>
                    <a:lumOff val="35000"/>
                  </a:schemeClr>
                </a:solidFill>
              </a:rPr>
              <a:t>% de estudiantes que cumplen el plan de estudios sugerido</a:t>
            </a:r>
            <a:endParaRPr lang="es-CO" sz="2000" dirty="0">
              <a:solidFill>
                <a:schemeClr val="tx1">
                  <a:lumMod val="65000"/>
                  <a:lumOff val="35000"/>
                </a:schemeClr>
              </a:solidFill>
            </a:endParaRPr>
          </a:p>
        </p:txBody>
      </p:sp>
      <p:sp>
        <p:nvSpPr>
          <p:cNvPr id="8" name="CuadroTexto 7"/>
          <p:cNvSpPr txBox="1"/>
          <p:nvPr/>
        </p:nvSpPr>
        <p:spPr>
          <a:xfrm>
            <a:off x="4738606" y="5802160"/>
            <a:ext cx="2714787" cy="400110"/>
          </a:xfrm>
          <a:prstGeom prst="rect">
            <a:avLst/>
          </a:prstGeom>
          <a:noFill/>
        </p:spPr>
        <p:txBody>
          <a:bodyPr wrap="square" rtlCol="0">
            <a:spAutoFit/>
          </a:bodyPr>
          <a:lstStyle/>
          <a:p>
            <a:r>
              <a:rPr lang="es-US" sz="2000" dirty="0" smtClean="0">
                <a:solidFill>
                  <a:schemeClr val="tx1">
                    <a:lumMod val="65000"/>
                    <a:lumOff val="35000"/>
                  </a:schemeClr>
                </a:solidFill>
              </a:rPr>
              <a:t>Semestre del estudiante</a:t>
            </a:r>
            <a:endParaRPr lang="es-CO" sz="2000" dirty="0">
              <a:solidFill>
                <a:schemeClr val="tx1">
                  <a:lumMod val="65000"/>
                  <a:lumOff val="35000"/>
                </a:schemeClr>
              </a:solidFill>
            </a:endParaRPr>
          </a:p>
        </p:txBody>
      </p:sp>
    </p:spTree>
    <p:extLst>
      <p:ext uri="{BB962C8B-B14F-4D97-AF65-F5344CB8AC3E}">
        <p14:creationId xmlns:p14="http://schemas.microsoft.com/office/powerpoint/2010/main" val="65426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30" y="0"/>
            <a:ext cx="10407939" cy="6858000"/>
          </a:xfrm>
          <a:prstGeom prst="rect">
            <a:avLst/>
          </a:prstGeom>
          <a:ln>
            <a:solidFill>
              <a:schemeClr val="tx1"/>
            </a:solidFill>
          </a:ln>
        </p:spPr>
      </p:pic>
      <p:sp>
        <p:nvSpPr>
          <p:cNvPr id="11" name="CuadroTexto 10"/>
          <p:cNvSpPr txBox="1"/>
          <p:nvPr/>
        </p:nvSpPr>
        <p:spPr>
          <a:xfrm>
            <a:off x="3116681" y="19050"/>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15" name="CuadroTexto 14"/>
          <p:cNvSpPr txBox="1"/>
          <p:nvPr/>
        </p:nvSpPr>
        <p:spPr>
          <a:xfrm>
            <a:off x="7621003" y="6919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6247999" y="69190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4972551" y="6919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363313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8926829"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10232655"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2305754"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954306" y="723991"/>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7611478" y="16539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6267049" y="16539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4963026" y="16539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362361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8917304"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10223130"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2296229"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94478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7621003" y="257786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6247999" y="257785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4972551" y="25778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363313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8926829"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10232655"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2305754"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95430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7621003" y="350178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6276574" y="350178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4972551" y="35017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363313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8926829"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10232655"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2305754"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95430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7" name="CuadroTexto 56"/>
          <p:cNvSpPr txBox="1"/>
          <p:nvPr/>
        </p:nvSpPr>
        <p:spPr>
          <a:xfrm>
            <a:off x="7621003" y="44257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8" name="CuadroTexto 57"/>
          <p:cNvSpPr txBox="1"/>
          <p:nvPr/>
        </p:nvSpPr>
        <p:spPr>
          <a:xfrm>
            <a:off x="6276574" y="4425709"/>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9" name="CuadroTexto 58"/>
          <p:cNvSpPr txBox="1"/>
          <p:nvPr/>
        </p:nvSpPr>
        <p:spPr>
          <a:xfrm>
            <a:off x="4972551" y="44257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0" name="CuadroTexto 59"/>
          <p:cNvSpPr txBox="1"/>
          <p:nvPr/>
        </p:nvSpPr>
        <p:spPr>
          <a:xfrm>
            <a:off x="363313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1" name="CuadroTexto 60"/>
          <p:cNvSpPr txBox="1"/>
          <p:nvPr/>
        </p:nvSpPr>
        <p:spPr>
          <a:xfrm>
            <a:off x="8926829"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2" name="CuadroTexto 61"/>
          <p:cNvSpPr txBox="1"/>
          <p:nvPr/>
        </p:nvSpPr>
        <p:spPr>
          <a:xfrm>
            <a:off x="10232655"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3" name="CuadroTexto 62"/>
          <p:cNvSpPr txBox="1"/>
          <p:nvPr/>
        </p:nvSpPr>
        <p:spPr>
          <a:xfrm>
            <a:off x="2305754"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4" name="CuadroTexto 63"/>
          <p:cNvSpPr txBox="1"/>
          <p:nvPr/>
        </p:nvSpPr>
        <p:spPr>
          <a:xfrm>
            <a:off x="95430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5" name="CuadroTexto 64"/>
          <p:cNvSpPr txBox="1"/>
          <p:nvPr/>
        </p:nvSpPr>
        <p:spPr>
          <a:xfrm>
            <a:off x="7621003" y="53496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6" name="CuadroTexto 65"/>
          <p:cNvSpPr txBox="1"/>
          <p:nvPr/>
        </p:nvSpPr>
        <p:spPr>
          <a:xfrm>
            <a:off x="6276574" y="53496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7" name="CuadroTexto 66"/>
          <p:cNvSpPr txBox="1"/>
          <p:nvPr/>
        </p:nvSpPr>
        <p:spPr>
          <a:xfrm>
            <a:off x="4972551" y="53496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8" name="CuadroTexto 67"/>
          <p:cNvSpPr txBox="1"/>
          <p:nvPr/>
        </p:nvSpPr>
        <p:spPr>
          <a:xfrm>
            <a:off x="363313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9" name="CuadroTexto 68"/>
          <p:cNvSpPr txBox="1"/>
          <p:nvPr/>
        </p:nvSpPr>
        <p:spPr>
          <a:xfrm>
            <a:off x="8926829"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0" name="CuadroTexto 69"/>
          <p:cNvSpPr txBox="1"/>
          <p:nvPr/>
        </p:nvSpPr>
        <p:spPr>
          <a:xfrm>
            <a:off x="10232655"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1" name="CuadroTexto 70"/>
          <p:cNvSpPr txBox="1"/>
          <p:nvPr/>
        </p:nvSpPr>
        <p:spPr>
          <a:xfrm>
            <a:off x="2305754"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2" name="CuadroTexto 71"/>
          <p:cNvSpPr txBox="1"/>
          <p:nvPr/>
        </p:nvSpPr>
        <p:spPr>
          <a:xfrm>
            <a:off x="95430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5" name="CuadroTexto 74"/>
          <p:cNvSpPr txBox="1"/>
          <p:nvPr/>
        </p:nvSpPr>
        <p:spPr>
          <a:xfrm>
            <a:off x="4972551" y="6273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7" name="CuadroTexto 76"/>
          <p:cNvSpPr txBox="1"/>
          <p:nvPr/>
        </p:nvSpPr>
        <p:spPr>
          <a:xfrm>
            <a:off x="8938861"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8" name="CuadroTexto 77"/>
          <p:cNvSpPr txBox="1"/>
          <p:nvPr/>
        </p:nvSpPr>
        <p:spPr>
          <a:xfrm>
            <a:off x="10232655"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0" name="CuadroTexto 79"/>
          <p:cNvSpPr txBox="1"/>
          <p:nvPr/>
        </p:nvSpPr>
        <p:spPr>
          <a:xfrm>
            <a:off x="906178" y="62735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 name="CuadroTexto 1"/>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408895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892030" y="0"/>
            <a:ext cx="10407939" cy="6858000"/>
            <a:chOff x="892030" y="0"/>
            <a:chExt cx="10407939" cy="685800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30" y="0"/>
              <a:ext cx="10407939" cy="6858000"/>
            </a:xfrm>
            <a:prstGeom prst="rect">
              <a:avLst/>
            </a:prstGeom>
            <a:ln>
              <a:solidFill>
                <a:schemeClr val="tx1"/>
              </a:solidFill>
            </a:ln>
          </p:spPr>
        </p:pic>
        <p:sp>
          <p:nvSpPr>
            <p:cNvPr id="4" name="CuadroTexto 3"/>
            <p:cNvSpPr txBox="1"/>
            <p:nvPr/>
          </p:nvSpPr>
          <p:spPr>
            <a:xfrm>
              <a:off x="3116681" y="19050"/>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5" name="CuadroTexto 4"/>
            <p:cNvSpPr txBox="1"/>
            <p:nvPr/>
          </p:nvSpPr>
          <p:spPr>
            <a:xfrm>
              <a:off x="7621003" y="6919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 name="CuadroTexto 5"/>
            <p:cNvSpPr txBox="1"/>
            <p:nvPr/>
          </p:nvSpPr>
          <p:spPr>
            <a:xfrm>
              <a:off x="6247999" y="69190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 name="CuadroTexto 6"/>
            <p:cNvSpPr txBox="1"/>
            <p:nvPr/>
          </p:nvSpPr>
          <p:spPr>
            <a:xfrm>
              <a:off x="4972551" y="6919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 name="CuadroTexto 7"/>
            <p:cNvSpPr txBox="1"/>
            <p:nvPr/>
          </p:nvSpPr>
          <p:spPr>
            <a:xfrm>
              <a:off x="363313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 name="CuadroTexto 8"/>
            <p:cNvSpPr txBox="1"/>
            <p:nvPr/>
          </p:nvSpPr>
          <p:spPr>
            <a:xfrm>
              <a:off x="8926829"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 name="CuadroTexto 9"/>
            <p:cNvSpPr txBox="1"/>
            <p:nvPr/>
          </p:nvSpPr>
          <p:spPr>
            <a:xfrm>
              <a:off x="10232655"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 name="CuadroTexto 10"/>
            <p:cNvSpPr txBox="1"/>
            <p:nvPr/>
          </p:nvSpPr>
          <p:spPr>
            <a:xfrm>
              <a:off x="2305754"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2" name="CuadroTexto 11"/>
            <p:cNvSpPr txBox="1"/>
            <p:nvPr/>
          </p:nvSpPr>
          <p:spPr>
            <a:xfrm>
              <a:off x="95430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3" name="CuadroTexto 12"/>
            <p:cNvSpPr txBox="1"/>
            <p:nvPr/>
          </p:nvSpPr>
          <p:spPr>
            <a:xfrm>
              <a:off x="7611478" y="16539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4" name="CuadroTexto 13"/>
            <p:cNvSpPr txBox="1"/>
            <p:nvPr/>
          </p:nvSpPr>
          <p:spPr>
            <a:xfrm>
              <a:off x="6267049" y="16539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5" name="CuadroTexto 14"/>
            <p:cNvSpPr txBox="1"/>
            <p:nvPr/>
          </p:nvSpPr>
          <p:spPr>
            <a:xfrm>
              <a:off x="4963026" y="16539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6" name="CuadroTexto 15"/>
            <p:cNvSpPr txBox="1"/>
            <p:nvPr/>
          </p:nvSpPr>
          <p:spPr>
            <a:xfrm>
              <a:off x="362361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7" name="CuadroTexto 16"/>
            <p:cNvSpPr txBox="1"/>
            <p:nvPr/>
          </p:nvSpPr>
          <p:spPr>
            <a:xfrm>
              <a:off x="8917304"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10223130"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2296229"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94478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7621003" y="257786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6247999" y="257785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4972551" y="25778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363313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8926829"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10232655"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2305754"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95430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7621003" y="350178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6276574" y="350178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4972551" y="35017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363313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8926829"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10232655"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2305754"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95430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7621003" y="44257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6276574" y="4425709"/>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4972551" y="44257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363313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8926829"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10232655"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2305754"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95430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7621003" y="53496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6276574" y="53496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4972551" y="53496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363313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9" name="CuadroTexto 48"/>
            <p:cNvSpPr txBox="1"/>
            <p:nvPr/>
          </p:nvSpPr>
          <p:spPr>
            <a:xfrm>
              <a:off x="8926829"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0" name="CuadroTexto 49"/>
            <p:cNvSpPr txBox="1"/>
            <p:nvPr/>
          </p:nvSpPr>
          <p:spPr>
            <a:xfrm>
              <a:off x="10232655"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1" name="CuadroTexto 50"/>
            <p:cNvSpPr txBox="1"/>
            <p:nvPr/>
          </p:nvSpPr>
          <p:spPr>
            <a:xfrm>
              <a:off x="2305754"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2" name="CuadroTexto 51"/>
            <p:cNvSpPr txBox="1"/>
            <p:nvPr/>
          </p:nvSpPr>
          <p:spPr>
            <a:xfrm>
              <a:off x="95430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3" name="CuadroTexto 52"/>
            <p:cNvSpPr txBox="1"/>
            <p:nvPr/>
          </p:nvSpPr>
          <p:spPr>
            <a:xfrm>
              <a:off x="4972551" y="6273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4" name="CuadroTexto 53"/>
            <p:cNvSpPr txBox="1"/>
            <p:nvPr/>
          </p:nvSpPr>
          <p:spPr>
            <a:xfrm>
              <a:off x="8938861"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5" name="CuadroTexto 54"/>
            <p:cNvSpPr txBox="1"/>
            <p:nvPr/>
          </p:nvSpPr>
          <p:spPr>
            <a:xfrm>
              <a:off x="10232655"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CuadroTexto 55"/>
            <p:cNvSpPr txBox="1"/>
            <p:nvPr/>
          </p:nvSpPr>
          <p:spPr>
            <a:xfrm>
              <a:off x="906178" y="62735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grpSp>
      <p:pic>
        <p:nvPicPr>
          <p:cNvPr id="57" name="Imagen 56"/>
          <p:cNvPicPr>
            <a:picLocks noChangeAspect="1"/>
          </p:cNvPicPr>
          <p:nvPr/>
        </p:nvPicPr>
        <p:blipFill rotWithShape="1">
          <a:blip r:embed="rId4"/>
          <a:srcRect l="174" t="9509" r="91080" b="80722"/>
          <a:stretch/>
        </p:blipFill>
        <p:spPr>
          <a:xfrm>
            <a:off x="2339276" y="1614536"/>
            <a:ext cx="3276971" cy="2414016"/>
          </a:xfrm>
          <a:prstGeom prst="rect">
            <a:avLst/>
          </a:prstGeom>
        </p:spPr>
      </p:pic>
      <p:cxnSp>
        <p:nvCxnSpPr>
          <p:cNvPr id="59" name="Conector recto 58"/>
          <p:cNvCxnSpPr/>
          <p:nvPr/>
        </p:nvCxnSpPr>
        <p:spPr>
          <a:xfrm>
            <a:off x="1806273" y="658570"/>
            <a:ext cx="3802600" cy="9559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898875" y="641108"/>
            <a:ext cx="1449926" cy="97342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896419" y="1280205"/>
            <a:ext cx="1452382" cy="27391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uadroTexto 60"/>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4246849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30" y="0"/>
            <a:ext cx="10407939" cy="6858000"/>
          </a:xfrm>
          <a:prstGeom prst="rect">
            <a:avLst/>
          </a:prstGeom>
          <a:ln>
            <a:solidFill>
              <a:schemeClr val="tx1"/>
            </a:solidFill>
          </a:ln>
        </p:spPr>
      </p:pic>
      <p:sp>
        <p:nvSpPr>
          <p:cNvPr id="11" name="CuadroTexto 10"/>
          <p:cNvSpPr txBox="1"/>
          <p:nvPr/>
        </p:nvSpPr>
        <p:spPr>
          <a:xfrm>
            <a:off x="3116681" y="19050"/>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15" name="CuadroTexto 14"/>
          <p:cNvSpPr txBox="1"/>
          <p:nvPr/>
        </p:nvSpPr>
        <p:spPr>
          <a:xfrm>
            <a:off x="7621003" y="6919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6247999" y="69190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4972551" y="6919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363313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8926829"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10232655"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2305754"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95430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7611478" y="16539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6267049" y="16539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4963026" y="16539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362361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8917304"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10223130"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2296229"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94478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7621003" y="257786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6247999" y="257785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4972551" y="25778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363313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8926829"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10232655"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2305754"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95430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7621003" y="350178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6276574" y="350178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4972551" y="35017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363313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8926829"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10232655"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2305754"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95430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7" name="CuadroTexto 56"/>
          <p:cNvSpPr txBox="1"/>
          <p:nvPr/>
        </p:nvSpPr>
        <p:spPr>
          <a:xfrm>
            <a:off x="7621003" y="44257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8" name="CuadroTexto 57"/>
          <p:cNvSpPr txBox="1"/>
          <p:nvPr/>
        </p:nvSpPr>
        <p:spPr>
          <a:xfrm>
            <a:off x="6276574" y="4425709"/>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9" name="CuadroTexto 58"/>
          <p:cNvSpPr txBox="1"/>
          <p:nvPr/>
        </p:nvSpPr>
        <p:spPr>
          <a:xfrm>
            <a:off x="4972551" y="44257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0" name="CuadroTexto 59"/>
          <p:cNvSpPr txBox="1"/>
          <p:nvPr/>
        </p:nvSpPr>
        <p:spPr>
          <a:xfrm>
            <a:off x="363313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1" name="CuadroTexto 60"/>
          <p:cNvSpPr txBox="1"/>
          <p:nvPr/>
        </p:nvSpPr>
        <p:spPr>
          <a:xfrm>
            <a:off x="8926829"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2" name="CuadroTexto 61"/>
          <p:cNvSpPr txBox="1"/>
          <p:nvPr/>
        </p:nvSpPr>
        <p:spPr>
          <a:xfrm>
            <a:off x="10232655"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3" name="CuadroTexto 62"/>
          <p:cNvSpPr txBox="1"/>
          <p:nvPr/>
        </p:nvSpPr>
        <p:spPr>
          <a:xfrm>
            <a:off x="2305754"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4" name="CuadroTexto 63"/>
          <p:cNvSpPr txBox="1"/>
          <p:nvPr/>
        </p:nvSpPr>
        <p:spPr>
          <a:xfrm>
            <a:off x="95430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5" name="CuadroTexto 64"/>
          <p:cNvSpPr txBox="1"/>
          <p:nvPr/>
        </p:nvSpPr>
        <p:spPr>
          <a:xfrm>
            <a:off x="7621003" y="53496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6" name="CuadroTexto 65"/>
          <p:cNvSpPr txBox="1"/>
          <p:nvPr/>
        </p:nvSpPr>
        <p:spPr>
          <a:xfrm>
            <a:off x="6276574" y="53496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7" name="CuadroTexto 66"/>
          <p:cNvSpPr txBox="1"/>
          <p:nvPr/>
        </p:nvSpPr>
        <p:spPr>
          <a:xfrm>
            <a:off x="4972551" y="53496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8" name="CuadroTexto 67"/>
          <p:cNvSpPr txBox="1"/>
          <p:nvPr/>
        </p:nvSpPr>
        <p:spPr>
          <a:xfrm>
            <a:off x="363313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9" name="CuadroTexto 68"/>
          <p:cNvSpPr txBox="1"/>
          <p:nvPr/>
        </p:nvSpPr>
        <p:spPr>
          <a:xfrm>
            <a:off x="8926829"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0" name="CuadroTexto 69"/>
          <p:cNvSpPr txBox="1"/>
          <p:nvPr/>
        </p:nvSpPr>
        <p:spPr>
          <a:xfrm>
            <a:off x="10232655"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1" name="CuadroTexto 70"/>
          <p:cNvSpPr txBox="1"/>
          <p:nvPr/>
        </p:nvSpPr>
        <p:spPr>
          <a:xfrm>
            <a:off x="2305754"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2" name="CuadroTexto 71"/>
          <p:cNvSpPr txBox="1"/>
          <p:nvPr/>
        </p:nvSpPr>
        <p:spPr>
          <a:xfrm>
            <a:off x="95430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5" name="CuadroTexto 74"/>
          <p:cNvSpPr txBox="1"/>
          <p:nvPr/>
        </p:nvSpPr>
        <p:spPr>
          <a:xfrm>
            <a:off x="4972551" y="6273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7" name="CuadroTexto 76"/>
          <p:cNvSpPr txBox="1"/>
          <p:nvPr/>
        </p:nvSpPr>
        <p:spPr>
          <a:xfrm>
            <a:off x="8938861"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8" name="CuadroTexto 77"/>
          <p:cNvSpPr txBox="1"/>
          <p:nvPr/>
        </p:nvSpPr>
        <p:spPr>
          <a:xfrm>
            <a:off x="10232655"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0" name="CuadroTexto 79"/>
          <p:cNvSpPr txBox="1"/>
          <p:nvPr/>
        </p:nvSpPr>
        <p:spPr>
          <a:xfrm>
            <a:off x="906178" y="62735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CuadroTexto 55"/>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2736286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03" y="0"/>
            <a:ext cx="10372193" cy="6858000"/>
          </a:xfrm>
          <a:prstGeom prst="rect">
            <a:avLst/>
          </a:prstGeom>
          <a:ln>
            <a:solidFill>
              <a:schemeClr val="tx1"/>
            </a:solidFill>
          </a:ln>
        </p:spPr>
      </p:pic>
      <p:sp>
        <p:nvSpPr>
          <p:cNvPr id="3" name="CuadroTexto 2"/>
          <p:cNvSpPr txBox="1"/>
          <p:nvPr/>
        </p:nvSpPr>
        <p:spPr>
          <a:xfrm>
            <a:off x="3116681" y="19050"/>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4" name="CuadroTexto 3"/>
          <p:cNvSpPr txBox="1"/>
          <p:nvPr/>
        </p:nvSpPr>
        <p:spPr>
          <a:xfrm>
            <a:off x="7621003" y="6919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 name="CuadroTexto 4"/>
          <p:cNvSpPr txBox="1"/>
          <p:nvPr/>
        </p:nvSpPr>
        <p:spPr>
          <a:xfrm>
            <a:off x="6247999" y="69190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 name="CuadroTexto 5"/>
          <p:cNvSpPr txBox="1"/>
          <p:nvPr/>
        </p:nvSpPr>
        <p:spPr>
          <a:xfrm>
            <a:off x="4972551" y="6919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 name="CuadroTexto 6"/>
          <p:cNvSpPr txBox="1"/>
          <p:nvPr/>
        </p:nvSpPr>
        <p:spPr>
          <a:xfrm>
            <a:off x="363313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 name="CuadroTexto 7"/>
          <p:cNvSpPr txBox="1"/>
          <p:nvPr/>
        </p:nvSpPr>
        <p:spPr>
          <a:xfrm>
            <a:off x="8926829"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 name="CuadroTexto 8"/>
          <p:cNvSpPr txBox="1"/>
          <p:nvPr/>
        </p:nvSpPr>
        <p:spPr>
          <a:xfrm>
            <a:off x="10232655"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 name="CuadroTexto 9"/>
          <p:cNvSpPr txBox="1"/>
          <p:nvPr/>
        </p:nvSpPr>
        <p:spPr>
          <a:xfrm>
            <a:off x="2305754"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 name="CuadroTexto 10"/>
          <p:cNvSpPr txBox="1"/>
          <p:nvPr/>
        </p:nvSpPr>
        <p:spPr>
          <a:xfrm>
            <a:off x="95430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2" name="CuadroTexto 11"/>
          <p:cNvSpPr txBox="1"/>
          <p:nvPr/>
        </p:nvSpPr>
        <p:spPr>
          <a:xfrm>
            <a:off x="7611478" y="16539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3" name="CuadroTexto 12"/>
          <p:cNvSpPr txBox="1"/>
          <p:nvPr/>
        </p:nvSpPr>
        <p:spPr>
          <a:xfrm>
            <a:off x="6267049" y="16539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4" name="CuadroTexto 13"/>
          <p:cNvSpPr txBox="1"/>
          <p:nvPr/>
        </p:nvSpPr>
        <p:spPr>
          <a:xfrm>
            <a:off x="4963026" y="16539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5" name="CuadroTexto 14"/>
          <p:cNvSpPr txBox="1"/>
          <p:nvPr/>
        </p:nvSpPr>
        <p:spPr>
          <a:xfrm>
            <a:off x="362361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6" name="CuadroTexto 15"/>
          <p:cNvSpPr txBox="1"/>
          <p:nvPr/>
        </p:nvSpPr>
        <p:spPr>
          <a:xfrm>
            <a:off x="8917304"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7" name="CuadroTexto 16"/>
          <p:cNvSpPr txBox="1"/>
          <p:nvPr/>
        </p:nvSpPr>
        <p:spPr>
          <a:xfrm>
            <a:off x="10223130"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2296229"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94478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7621003" y="257786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6247999" y="257785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4972551" y="25778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363313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8926829"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10232655"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2305754"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95430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7621003" y="350178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6276574" y="350178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4972551" y="35017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363313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8926829"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10232655"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2305754"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95430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7621003" y="44257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6276574" y="4425709"/>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4972551" y="44257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363313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8926829"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10232655"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2305754"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95430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7621003" y="53496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6276574" y="53496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4972551" y="53496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363313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8926829"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9" name="CuadroTexto 48"/>
          <p:cNvSpPr txBox="1"/>
          <p:nvPr/>
        </p:nvSpPr>
        <p:spPr>
          <a:xfrm>
            <a:off x="10232655"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0" name="CuadroTexto 49"/>
          <p:cNvSpPr txBox="1"/>
          <p:nvPr/>
        </p:nvSpPr>
        <p:spPr>
          <a:xfrm>
            <a:off x="2305754"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1" name="CuadroTexto 50"/>
          <p:cNvSpPr txBox="1"/>
          <p:nvPr/>
        </p:nvSpPr>
        <p:spPr>
          <a:xfrm>
            <a:off x="95430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2" name="CuadroTexto 51"/>
          <p:cNvSpPr txBox="1"/>
          <p:nvPr/>
        </p:nvSpPr>
        <p:spPr>
          <a:xfrm>
            <a:off x="4972551" y="6273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3" name="CuadroTexto 52"/>
          <p:cNvSpPr txBox="1"/>
          <p:nvPr/>
        </p:nvSpPr>
        <p:spPr>
          <a:xfrm>
            <a:off x="8938861"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4" name="CuadroTexto 53"/>
          <p:cNvSpPr txBox="1"/>
          <p:nvPr/>
        </p:nvSpPr>
        <p:spPr>
          <a:xfrm>
            <a:off x="10232655"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5" name="CuadroTexto 54"/>
          <p:cNvSpPr txBox="1"/>
          <p:nvPr/>
        </p:nvSpPr>
        <p:spPr>
          <a:xfrm>
            <a:off x="906178" y="62735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Flecha abajo 55"/>
          <p:cNvSpPr/>
          <p:nvPr/>
        </p:nvSpPr>
        <p:spPr>
          <a:xfrm rot="10800000">
            <a:off x="995072" y="5172500"/>
            <a:ext cx="806260" cy="1301111"/>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CuadroTexto 56"/>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2649060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03" y="0"/>
            <a:ext cx="10372193" cy="6858000"/>
          </a:xfrm>
          <a:prstGeom prst="rect">
            <a:avLst/>
          </a:prstGeom>
          <a:ln>
            <a:solidFill>
              <a:schemeClr val="tx1"/>
            </a:solidFill>
          </a:ln>
        </p:spPr>
      </p:pic>
      <p:sp>
        <p:nvSpPr>
          <p:cNvPr id="3" name="CuadroTexto 2"/>
          <p:cNvSpPr txBox="1"/>
          <p:nvPr/>
        </p:nvSpPr>
        <p:spPr>
          <a:xfrm>
            <a:off x="3116681" y="19050"/>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4" name="CuadroTexto 3"/>
          <p:cNvSpPr txBox="1"/>
          <p:nvPr/>
        </p:nvSpPr>
        <p:spPr>
          <a:xfrm>
            <a:off x="7621003" y="6919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 name="CuadroTexto 4"/>
          <p:cNvSpPr txBox="1"/>
          <p:nvPr/>
        </p:nvSpPr>
        <p:spPr>
          <a:xfrm>
            <a:off x="6247999" y="69190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 name="CuadroTexto 5"/>
          <p:cNvSpPr txBox="1"/>
          <p:nvPr/>
        </p:nvSpPr>
        <p:spPr>
          <a:xfrm>
            <a:off x="4972551" y="6919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 name="CuadroTexto 6"/>
          <p:cNvSpPr txBox="1"/>
          <p:nvPr/>
        </p:nvSpPr>
        <p:spPr>
          <a:xfrm>
            <a:off x="363313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 name="CuadroTexto 7"/>
          <p:cNvSpPr txBox="1"/>
          <p:nvPr/>
        </p:nvSpPr>
        <p:spPr>
          <a:xfrm>
            <a:off x="8926829"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 name="CuadroTexto 8"/>
          <p:cNvSpPr txBox="1"/>
          <p:nvPr/>
        </p:nvSpPr>
        <p:spPr>
          <a:xfrm>
            <a:off x="10232655"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 name="CuadroTexto 9"/>
          <p:cNvSpPr txBox="1"/>
          <p:nvPr/>
        </p:nvSpPr>
        <p:spPr>
          <a:xfrm>
            <a:off x="2305754"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 name="CuadroTexto 10"/>
          <p:cNvSpPr txBox="1"/>
          <p:nvPr/>
        </p:nvSpPr>
        <p:spPr>
          <a:xfrm>
            <a:off x="95430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2" name="CuadroTexto 11"/>
          <p:cNvSpPr txBox="1"/>
          <p:nvPr/>
        </p:nvSpPr>
        <p:spPr>
          <a:xfrm>
            <a:off x="7611478" y="16539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3" name="CuadroTexto 12"/>
          <p:cNvSpPr txBox="1"/>
          <p:nvPr/>
        </p:nvSpPr>
        <p:spPr>
          <a:xfrm>
            <a:off x="6267049" y="16539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4" name="CuadroTexto 13"/>
          <p:cNvSpPr txBox="1"/>
          <p:nvPr/>
        </p:nvSpPr>
        <p:spPr>
          <a:xfrm>
            <a:off x="4963026" y="16539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5" name="CuadroTexto 14"/>
          <p:cNvSpPr txBox="1"/>
          <p:nvPr/>
        </p:nvSpPr>
        <p:spPr>
          <a:xfrm>
            <a:off x="362361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6" name="CuadroTexto 15"/>
          <p:cNvSpPr txBox="1"/>
          <p:nvPr/>
        </p:nvSpPr>
        <p:spPr>
          <a:xfrm>
            <a:off x="8917304"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7" name="CuadroTexto 16"/>
          <p:cNvSpPr txBox="1"/>
          <p:nvPr/>
        </p:nvSpPr>
        <p:spPr>
          <a:xfrm>
            <a:off x="10223130"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2296229"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94478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7621003" y="257786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6247999" y="257785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4972551" y="25778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363313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8926829"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10232655"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2305754"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95430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7621003" y="350178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6276574" y="350178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4972551" y="35017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363313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8926829"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10232655"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2305754"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95430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7621003" y="44257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6276574" y="4425709"/>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4972551" y="44257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363313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8926829"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10232655"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2305754"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95430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7621003" y="53496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6276574" y="53496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4972551" y="53496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363313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8926829"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9" name="CuadroTexto 48"/>
          <p:cNvSpPr txBox="1"/>
          <p:nvPr/>
        </p:nvSpPr>
        <p:spPr>
          <a:xfrm>
            <a:off x="10232655"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0" name="CuadroTexto 49"/>
          <p:cNvSpPr txBox="1"/>
          <p:nvPr/>
        </p:nvSpPr>
        <p:spPr>
          <a:xfrm>
            <a:off x="2305754"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1" name="CuadroTexto 50"/>
          <p:cNvSpPr txBox="1"/>
          <p:nvPr/>
        </p:nvSpPr>
        <p:spPr>
          <a:xfrm>
            <a:off x="95430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2" name="CuadroTexto 51"/>
          <p:cNvSpPr txBox="1"/>
          <p:nvPr/>
        </p:nvSpPr>
        <p:spPr>
          <a:xfrm>
            <a:off x="4972551" y="6273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3" name="CuadroTexto 52"/>
          <p:cNvSpPr txBox="1"/>
          <p:nvPr/>
        </p:nvSpPr>
        <p:spPr>
          <a:xfrm>
            <a:off x="8938861"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4" name="CuadroTexto 53"/>
          <p:cNvSpPr txBox="1"/>
          <p:nvPr/>
        </p:nvSpPr>
        <p:spPr>
          <a:xfrm>
            <a:off x="10232655"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5" name="CuadroTexto 54"/>
          <p:cNvSpPr txBox="1"/>
          <p:nvPr/>
        </p:nvSpPr>
        <p:spPr>
          <a:xfrm>
            <a:off x="906178" y="62735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Flecha abajo 55"/>
          <p:cNvSpPr/>
          <p:nvPr/>
        </p:nvSpPr>
        <p:spPr>
          <a:xfrm rot="10800000">
            <a:off x="2304579" y="5172501"/>
            <a:ext cx="806260" cy="1301111"/>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CuadroTexto 56"/>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1951092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87" y="0"/>
            <a:ext cx="10400826" cy="6858000"/>
          </a:xfrm>
          <a:prstGeom prst="rect">
            <a:avLst/>
          </a:prstGeom>
          <a:ln>
            <a:solidFill>
              <a:schemeClr val="tx1"/>
            </a:solidFill>
          </a:ln>
        </p:spPr>
      </p:pic>
      <p:sp>
        <p:nvSpPr>
          <p:cNvPr id="3" name="CuadroTexto 2"/>
          <p:cNvSpPr txBox="1"/>
          <p:nvPr/>
        </p:nvSpPr>
        <p:spPr>
          <a:xfrm>
            <a:off x="3116681" y="19050"/>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4" name="CuadroTexto 3"/>
          <p:cNvSpPr txBox="1"/>
          <p:nvPr/>
        </p:nvSpPr>
        <p:spPr>
          <a:xfrm>
            <a:off x="7621003" y="6919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 name="CuadroTexto 4"/>
          <p:cNvSpPr txBox="1"/>
          <p:nvPr/>
        </p:nvSpPr>
        <p:spPr>
          <a:xfrm>
            <a:off x="6247999" y="69190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 name="CuadroTexto 5"/>
          <p:cNvSpPr txBox="1"/>
          <p:nvPr/>
        </p:nvSpPr>
        <p:spPr>
          <a:xfrm>
            <a:off x="4972551" y="6919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 name="CuadroTexto 6"/>
          <p:cNvSpPr txBox="1"/>
          <p:nvPr/>
        </p:nvSpPr>
        <p:spPr>
          <a:xfrm>
            <a:off x="363313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 name="CuadroTexto 7"/>
          <p:cNvSpPr txBox="1"/>
          <p:nvPr/>
        </p:nvSpPr>
        <p:spPr>
          <a:xfrm>
            <a:off x="8926829"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 name="CuadroTexto 8"/>
          <p:cNvSpPr txBox="1"/>
          <p:nvPr/>
        </p:nvSpPr>
        <p:spPr>
          <a:xfrm>
            <a:off x="10232655"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 name="CuadroTexto 9"/>
          <p:cNvSpPr txBox="1"/>
          <p:nvPr/>
        </p:nvSpPr>
        <p:spPr>
          <a:xfrm>
            <a:off x="2305754"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 name="CuadroTexto 10"/>
          <p:cNvSpPr txBox="1"/>
          <p:nvPr/>
        </p:nvSpPr>
        <p:spPr>
          <a:xfrm>
            <a:off x="954306" y="6919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2" name="CuadroTexto 11"/>
          <p:cNvSpPr txBox="1"/>
          <p:nvPr/>
        </p:nvSpPr>
        <p:spPr>
          <a:xfrm>
            <a:off x="7611478" y="16539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3" name="CuadroTexto 12"/>
          <p:cNvSpPr txBox="1"/>
          <p:nvPr/>
        </p:nvSpPr>
        <p:spPr>
          <a:xfrm>
            <a:off x="6267049" y="16539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4" name="CuadroTexto 13"/>
          <p:cNvSpPr txBox="1"/>
          <p:nvPr/>
        </p:nvSpPr>
        <p:spPr>
          <a:xfrm>
            <a:off x="4963026" y="16539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5" name="CuadroTexto 14"/>
          <p:cNvSpPr txBox="1"/>
          <p:nvPr/>
        </p:nvSpPr>
        <p:spPr>
          <a:xfrm>
            <a:off x="362361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6" name="CuadroTexto 15"/>
          <p:cNvSpPr txBox="1"/>
          <p:nvPr/>
        </p:nvSpPr>
        <p:spPr>
          <a:xfrm>
            <a:off x="8917304"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7" name="CuadroTexto 16"/>
          <p:cNvSpPr txBox="1"/>
          <p:nvPr/>
        </p:nvSpPr>
        <p:spPr>
          <a:xfrm>
            <a:off x="10223130"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2296229"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944781" y="16539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7621003" y="257786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6247999" y="257785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4972551" y="25778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363313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8926829"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10232655"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2305754"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954306" y="25778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7621003" y="350178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6276574" y="350178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4972551" y="35017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363313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8926829"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10232655"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2305754"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954306" y="35017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7621003" y="442571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6276574" y="4425709"/>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4972551" y="44257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363313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8926829"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10232655"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2305754"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954306" y="44257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7621003" y="53496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6276574" y="5349634"/>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4972551" y="53496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363313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8926829"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9" name="CuadroTexto 48"/>
          <p:cNvSpPr txBox="1"/>
          <p:nvPr/>
        </p:nvSpPr>
        <p:spPr>
          <a:xfrm>
            <a:off x="10232655"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0" name="CuadroTexto 49"/>
          <p:cNvSpPr txBox="1"/>
          <p:nvPr/>
        </p:nvSpPr>
        <p:spPr>
          <a:xfrm>
            <a:off x="2305754"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1" name="CuadroTexto 50"/>
          <p:cNvSpPr txBox="1"/>
          <p:nvPr/>
        </p:nvSpPr>
        <p:spPr>
          <a:xfrm>
            <a:off x="954306" y="534963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2" name="CuadroTexto 51"/>
          <p:cNvSpPr txBox="1"/>
          <p:nvPr/>
        </p:nvSpPr>
        <p:spPr>
          <a:xfrm>
            <a:off x="4972551" y="6273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3" name="CuadroTexto 52"/>
          <p:cNvSpPr txBox="1"/>
          <p:nvPr/>
        </p:nvSpPr>
        <p:spPr>
          <a:xfrm>
            <a:off x="8938861"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4" name="CuadroTexto 53"/>
          <p:cNvSpPr txBox="1"/>
          <p:nvPr/>
        </p:nvSpPr>
        <p:spPr>
          <a:xfrm>
            <a:off x="10232655" y="6273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5" name="CuadroTexto 54"/>
          <p:cNvSpPr txBox="1"/>
          <p:nvPr/>
        </p:nvSpPr>
        <p:spPr>
          <a:xfrm>
            <a:off x="906178" y="62735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Flecha abajo 55"/>
          <p:cNvSpPr/>
          <p:nvPr/>
        </p:nvSpPr>
        <p:spPr>
          <a:xfrm rot="10800000">
            <a:off x="3590300" y="5179485"/>
            <a:ext cx="806260" cy="1301111"/>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CuadroTexto 56"/>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1687810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01" y="0"/>
            <a:ext cx="10386597" cy="6858000"/>
          </a:xfrm>
          <a:prstGeom prst="rect">
            <a:avLst/>
          </a:prstGeom>
          <a:ln>
            <a:solidFill>
              <a:schemeClr val="tx1"/>
            </a:solidFill>
          </a:ln>
        </p:spPr>
      </p:pic>
      <p:sp>
        <p:nvSpPr>
          <p:cNvPr id="4" name="CuadroTexto 3"/>
          <p:cNvSpPr txBox="1"/>
          <p:nvPr/>
        </p:nvSpPr>
        <p:spPr>
          <a:xfrm>
            <a:off x="3116681" y="32698"/>
            <a:ext cx="1055269"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5" name="CuadroTexto 4"/>
          <p:cNvSpPr txBox="1"/>
          <p:nvPr/>
        </p:nvSpPr>
        <p:spPr>
          <a:xfrm>
            <a:off x="7621003" y="7055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 name="CuadroTexto 5"/>
          <p:cNvSpPr txBox="1"/>
          <p:nvPr/>
        </p:nvSpPr>
        <p:spPr>
          <a:xfrm>
            <a:off x="6247999" y="7055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 name="CuadroTexto 6"/>
          <p:cNvSpPr txBox="1"/>
          <p:nvPr/>
        </p:nvSpPr>
        <p:spPr>
          <a:xfrm>
            <a:off x="4972551" y="705556"/>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 name="CuadroTexto 7"/>
          <p:cNvSpPr txBox="1"/>
          <p:nvPr/>
        </p:nvSpPr>
        <p:spPr>
          <a:xfrm>
            <a:off x="3633136" y="7055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 name="CuadroTexto 8"/>
          <p:cNvSpPr txBox="1"/>
          <p:nvPr/>
        </p:nvSpPr>
        <p:spPr>
          <a:xfrm>
            <a:off x="8926829" y="7055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 name="CuadroTexto 9"/>
          <p:cNvSpPr txBox="1"/>
          <p:nvPr/>
        </p:nvSpPr>
        <p:spPr>
          <a:xfrm>
            <a:off x="10232655" y="7055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 name="CuadroTexto 10"/>
          <p:cNvSpPr txBox="1"/>
          <p:nvPr/>
        </p:nvSpPr>
        <p:spPr>
          <a:xfrm>
            <a:off x="2305754" y="7055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2" name="CuadroTexto 11"/>
          <p:cNvSpPr txBox="1"/>
          <p:nvPr/>
        </p:nvSpPr>
        <p:spPr>
          <a:xfrm>
            <a:off x="954306" y="7055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3" name="CuadroTexto 12"/>
          <p:cNvSpPr txBox="1"/>
          <p:nvPr/>
        </p:nvSpPr>
        <p:spPr>
          <a:xfrm>
            <a:off x="7611478" y="16675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4" name="CuadroTexto 13"/>
          <p:cNvSpPr txBox="1"/>
          <p:nvPr/>
        </p:nvSpPr>
        <p:spPr>
          <a:xfrm>
            <a:off x="6267049" y="1667582"/>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5" name="CuadroTexto 14"/>
          <p:cNvSpPr txBox="1"/>
          <p:nvPr/>
        </p:nvSpPr>
        <p:spPr>
          <a:xfrm>
            <a:off x="4963026" y="1667581"/>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6" name="CuadroTexto 15"/>
          <p:cNvSpPr txBox="1"/>
          <p:nvPr/>
        </p:nvSpPr>
        <p:spPr>
          <a:xfrm>
            <a:off x="3623611" y="16675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7" name="CuadroTexto 16"/>
          <p:cNvSpPr txBox="1"/>
          <p:nvPr/>
        </p:nvSpPr>
        <p:spPr>
          <a:xfrm>
            <a:off x="8917304" y="16675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8" name="CuadroTexto 17"/>
          <p:cNvSpPr txBox="1"/>
          <p:nvPr/>
        </p:nvSpPr>
        <p:spPr>
          <a:xfrm>
            <a:off x="10223130" y="16675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9" name="CuadroTexto 18"/>
          <p:cNvSpPr txBox="1"/>
          <p:nvPr/>
        </p:nvSpPr>
        <p:spPr>
          <a:xfrm>
            <a:off x="2296229" y="16675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0" name="CuadroTexto 19"/>
          <p:cNvSpPr txBox="1"/>
          <p:nvPr/>
        </p:nvSpPr>
        <p:spPr>
          <a:xfrm>
            <a:off x="944781" y="16675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1" name="CuadroTexto 20"/>
          <p:cNvSpPr txBox="1"/>
          <p:nvPr/>
        </p:nvSpPr>
        <p:spPr>
          <a:xfrm>
            <a:off x="7621003" y="259150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2" name="CuadroTexto 21"/>
          <p:cNvSpPr txBox="1"/>
          <p:nvPr/>
        </p:nvSpPr>
        <p:spPr>
          <a:xfrm>
            <a:off x="6247999" y="259150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3" name="CuadroTexto 22"/>
          <p:cNvSpPr txBox="1"/>
          <p:nvPr/>
        </p:nvSpPr>
        <p:spPr>
          <a:xfrm>
            <a:off x="4972551" y="2591506"/>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4" name="CuadroTexto 23"/>
          <p:cNvSpPr txBox="1"/>
          <p:nvPr/>
        </p:nvSpPr>
        <p:spPr>
          <a:xfrm>
            <a:off x="3633136" y="25915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5" name="CuadroTexto 24"/>
          <p:cNvSpPr txBox="1"/>
          <p:nvPr/>
        </p:nvSpPr>
        <p:spPr>
          <a:xfrm>
            <a:off x="8926829" y="25915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6" name="CuadroTexto 25"/>
          <p:cNvSpPr txBox="1"/>
          <p:nvPr/>
        </p:nvSpPr>
        <p:spPr>
          <a:xfrm>
            <a:off x="10232655" y="25915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7" name="CuadroTexto 26"/>
          <p:cNvSpPr txBox="1"/>
          <p:nvPr/>
        </p:nvSpPr>
        <p:spPr>
          <a:xfrm>
            <a:off x="2305754" y="25915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8" name="CuadroTexto 27"/>
          <p:cNvSpPr txBox="1"/>
          <p:nvPr/>
        </p:nvSpPr>
        <p:spPr>
          <a:xfrm>
            <a:off x="954306" y="25915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29" name="CuadroTexto 28"/>
          <p:cNvSpPr txBox="1"/>
          <p:nvPr/>
        </p:nvSpPr>
        <p:spPr>
          <a:xfrm>
            <a:off x="7621003" y="351543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0" name="CuadroTexto 29"/>
          <p:cNvSpPr txBox="1"/>
          <p:nvPr/>
        </p:nvSpPr>
        <p:spPr>
          <a:xfrm>
            <a:off x="6276574" y="3515432"/>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1" name="CuadroTexto 30"/>
          <p:cNvSpPr txBox="1"/>
          <p:nvPr/>
        </p:nvSpPr>
        <p:spPr>
          <a:xfrm>
            <a:off x="4972551" y="3515431"/>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2" name="CuadroTexto 31"/>
          <p:cNvSpPr txBox="1"/>
          <p:nvPr/>
        </p:nvSpPr>
        <p:spPr>
          <a:xfrm>
            <a:off x="3633136" y="351543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3" name="CuadroTexto 32"/>
          <p:cNvSpPr txBox="1"/>
          <p:nvPr/>
        </p:nvSpPr>
        <p:spPr>
          <a:xfrm>
            <a:off x="8926829" y="351543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4" name="CuadroTexto 33"/>
          <p:cNvSpPr txBox="1"/>
          <p:nvPr/>
        </p:nvSpPr>
        <p:spPr>
          <a:xfrm>
            <a:off x="10232655" y="351543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5" name="CuadroTexto 34"/>
          <p:cNvSpPr txBox="1"/>
          <p:nvPr/>
        </p:nvSpPr>
        <p:spPr>
          <a:xfrm>
            <a:off x="2305754" y="351543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6" name="CuadroTexto 35"/>
          <p:cNvSpPr txBox="1"/>
          <p:nvPr/>
        </p:nvSpPr>
        <p:spPr>
          <a:xfrm>
            <a:off x="954306" y="351543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7" name="CuadroTexto 36"/>
          <p:cNvSpPr txBox="1"/>
          <p:nvPr/>
        </p:nvSpPr>
        <p:spPr>
          <a:xfrm>
            <a:off x="7621003" y="443935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8" name="CuadroTexto 37"/>
          <p:cNvSpPr txBox="1"/>
          <p:nvPr/>
        </p:nvSpPr>
        <p:spPr>
          <a:xfrm>
            <a:off x="6276574" y="4439357"/>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39" name="CuadroTexto 38"/>
          <p:cNvSpPr txBox="1"/>
          <p:nvPr/>
        </p:nvSpPr>
        <p:spPr>
          <a:xfrm>
            <a:off x="4972551" y="4439356"/>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0" name="CuadroTexto 39"/>
          <p:cNvSpPr txBox="1"/>
          <p:nvPr/>
        </p:nvSpPr>
        <p:spPr>
          <a:xfrm>
            <a:off x="3633136" y="44393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1" name="CuadroTexto 40"/>
          <p:cNvSpPr txBox="1"/>
          <p:nvPr/>
        </p:nvSpPr>
        <p:spPr>
          <a:xfrm>
            <a:off x="8926829" y="44393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2" name="CuadroTexto 41"/>
          <p:cNvSpPr txBox="1"/>
          <p:nvPr/>
        </p:nvSpPr>
        <p:spPr>
          <a:xfrm>
            <a:off x="10232655" y="44393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3" name="CuadroTexto 42"/>
          <p:cNvSpPr txBox="1"/>
          <p:nvPr/>
        </p:nvSpPr>
        <p:spPr>
          <a:xfrm>
            <a:off x="2305754" y="44393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4" name="CuadroTexto 43"/>
          <p:cNvSpPr txBox="1"/>
          <p:nvPr/>
        </p:nvSpPr>
        <p:spPr>
          <a:xfrm>
            <a:off x="954306" y="44393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5" name="CuadroTexto 44"/>
          <p:cNvSpPr txBox="1"/>
          <p:nvPr/>
        </p:nvSpPr>
        <p:spPr>
          <a:xfrm>
            <a:off x="7621003" y="536328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6" name="CuadroTexto 45"/>
          <p:cNvSpPr txBox="1"/>
          <p:nvPr/>
        </p:nvSpPr>
        <p:spPr>
          <a:xfrm>
            <a:off x="6276574" y="5363282"/>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7" name="CuadroTexto 46"/>
          <p:cNvSpPr txBox="1"/>
          <p:nvPr/>
        </p:nvSpPr>
        <p:spPr>
          <a:xfrm>
            <a:off x="4972551" y="5363281"/>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8" name="CuadroTexto 47"/>
          <p:cNvSpPr txBox="1"/>
          <p:nvPr/>
        </p:nvSpPr>
        <p:spPr>
          <a:xfrm>
            <a:off x="3633136" y="53632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49" name="CuadroTexto 48"/>
          <p:cNvSpPr txBox="1"/>
          <p:nvPr/>
        </p:nvSpPr>
        <p:spPr>
          <a:xfrm>
            <a:off x="8926829" y="53632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0" name="CuadroTexto 49"/>
          <p:cNvSpPr txBox="1"/>
          <p:nvPr/>
        </p:nvSpPr>
        <p:spPr>
          <a:xfrm>
            <a:off x="10232655" y="53632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1" name="CuadroTexto 50"/>
          <p:cNvSpPr txBox="1"/>
          <p:nvPr/>
        </p:nvSpPr>
        <p:spPr>
          <a:xfrm>
            <a:off x="2305754" y="53632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2" name="CuadroTexto 51"/>
          <p:cNvSpPr txBox="1"/>
          <p:nvPr/>
        </p:nvSpPr>
        <p:spPr>
          <a:xfrm>
            <a:off x="954306" y="536328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3" name="CuadroTexto 52"/>
          <p:cNvSpPr txBox="1"/>
          <p:nvPr/>
        </p:nvSpPr>
        <p:spPr>
          <a:xfrm>
            <a:off x="4972551" y="6287206"/>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4" name="CuadroTexto 53"/>
          <p:cNvSpPr txBox="1"/>
          <p:nvPr/>
        </p:nvSpPr>
        <p:spPr>
          <a:xfrm>
            <a:off x="8938861" y="62872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5" name="CuadroTexto 54"/>
          <p:cNvSpPr txBox="1"/>
          <p:nvPr/>
        </p:nvSpPr>
        <p:spPr>
          <a:xfrm>
            <a:off x="10232655" y="628720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CuadroTexto 55"/>
          <p:cNvSpPr txBox="1"/>
          <p:nvPr/>
        </p:nvSpPr>
        <p:spPr>
          <a:xfrm>
            <a:off x="906178" y="6287205"/>
            <a:ext cx="86868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7" name="Flecha abajo 56"/>
          <p:cNvSpPr/>
          <p:nvPr/>
        </p:nvSpPr>
        <p:spPr>
          <a:xfrm rot="10800000">
            <a:off x="5026051" y="5363280"/>
            <a:ext cx="806260" cy="1301111"/>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CuadroTexto 57"/>
          <p:cNvSpPr txBox="1"/>
          <p:nvPr/>
        </p:nvSpPr>
        <p:spPr>
          <a:xfrm rot="16200000">
            <a:off x="-908854" y="2976813"/>
            <a:ext cx="2713122" cy="584775"/>
          </a:xfrm>
          <a:prstGeom prst="rect">
            <a:avLst/>
          </a:prstGeom>
          <a:noFill/>
        </p:spPr>
        <p:txBody>
          <a:bodyPr wrap="square" rtlCol="0">
            <a:spAutoFit/>
          </a:bodyPr>
          <a:lstStyle/>
          <a:p>
            <a:r>
              <a:rPr lang="es-CO" sz="3200" b="1" dirty="0" smtClean="0">
                <a:solidFill>
                  <a:schemeClr val="accent6">
                    <a:lumMod val="50000"/>
                  </a:schemeClr>
                </a:solidFill>
              </a:rPr>
              <a:t>PROGRAMA 1</a:t>
            </a:r>
            <a:endParaRPr lang="es-CO" sz="3200" b="1" dirty="0">
              <a:solidFill>
                <a:schemeClr val="accent6">
                  <a:lumMod val="50000"/>
                </a:schemeClr>
              </a:solidFill>
            </a:endParaRPr>
          </a:p>
        </p:txBody>
      </p:sp>
    </p:spTree>
    <p:extLst>
      <p:ext uri="{BB962C8B-B14F-4D97-AF65-F5344CB8AC3E}">
        <p14:creationId xmlns:p14="http://schemas.microsoft.com/office/powerpoint/2010/main" val="2360091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269988" y="2659699"/>
            <a:ext cx="10507823" cy="1146211"/>
          </a:xfrm>
          <a:prstGeom prst="rect">
            <a:avLst/>
          </a:prstGeom>
        </p:spPr>
        <p:txBody>
          <a:bodyPr wrap="square">
            <a:spAutoFit/>
          </a:bodyPr>
          <a:lstStyle>
            <a:defPPr>
              <a:defRPr lang="es-CO"/>
            </a:defPPr>
            <a:lvl1pPr>
              <a:lnSpc>
                <a:spcPct val="107000"/>
              </a:lnSpc>
              <a:spcAft>
                <a:spcPts val="600"/>
              </a:spcAft>
              <a:defRPr b="1">
                <a:solidFill>
                  <a:srgbClr val="212121"/>
                </a:solidFill>
                <a:latin typeface="Arial" panose="020B0604020202020204" pitchFamily="34" charset="0"/>
                <a:ea typeface="Times New Roman" panose="02020603050405020304" pitchFamily="18" charset="0"/>
                <a:cs typeface="Times New Roman" panose="02020603050405020304" pitchFamily="18" charset="0"/>
              </a:defRPr>
            </a:lvl1pPr>
          </a:lstStyle>
          <a:p>
            <a:r>
              <a:rPr lang="es-CO" sz="3200" dirty="0" smtClean="0">
                <a:solidFill>
                  <a:schemeClr val="bg1"/>
                </a:solidFill>
              </a:rPr>
              <a:t>Tres perspectivas: </a:t>
            </a:r>
            <a:r>
              <a:rPr lang="es-CO" sz="3200" dirty="0">
                <a:solidFill>
                  <a:schemeClr val="bg1"/>
                </a:solidFill>
              </a:rPr>
              <a:t>los trabajos</a:t>
            </a:r>
            <a:r>
              <a:rPr lang="es-CO" sz="3200" dirty="0" smtClean="0">
                <a:solidFill>
                  <a:schemeClr val="bg1"/>
                </a:solidFill>
              </a:rPr>
              <a:t>, el currículo y el uso de los datos en la educación superior</a:t>
            </a:r>
            <a:endParaRPr lang="es-CO" sz="3200" dirty="0">
              <a:solidFill>
                <a:schemeClr val="bg1"/>
              </a:solidFill>
            </a:endParaRPr>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202" y="6136225"/>
            <a:ext cx="857370" cy="571580"/>
          </a:xfrm>
          <a:prstGeom prst="rect">
            <a:avLst/>
          </a:prstGeom>
        </p:spPr>
      </p:pic>
      <p:sp>
        <p:nvSpPr>
          <p:cNvPr id="5" name="Rectángulo 4"/>
          <p:cNvSpPr/>
          <p:nvPr/>
        </p:nvSpPr>
        <p:spPr>
          <a:xfrm>
            <a:off x="10534650" y="5295900"/>
            <a:ext cx="1657350" cy="1411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81767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1" y="0"/>
            <a:ext cx="12128297" cy="6858000"/>
          </a:xfrm>
          <a:prstGeom prst="rect">
            <a:avLst/>
          </a:prstGeom>
          <a:ln>
            <a:solidFill>
              <a:schemeClr val="tx1"/>
            </a:solidFill>
          </a:ln>
        </p:spPr>
      </p:pic>
      <p:sp>
        <p:nvSpPr>
          <p:cNvPr id="56" name="CuadroTexto 55"/>
          <p:cNvSpPr txBox="1"/>
          <p:nvPr/>
        </p:nvSpPr>
        <p:spPr>
          <a:xfrm>
            <a:off x="2289761" y="0"/>
            <a:ext cx="1204067"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57" name="CuadroTexto 56"/>
          <p:cNvSpPr txBox="1"/>
          <p:nvPr/>
        </p:nvSpPr>
        <p:spPr>
          <a:xfrm>
            <a:off x="31851" y="73029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8" name="CuadroTexto 57"/>
          <p:cNvSpPr txBox="1"/>
          <p:nvPr/>
        </p:nvSpPr>
        <p:spPr>
          <a:xfrm>
            <a:off x="1435787" y="73029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9" name="CuadroTexto 58"/>
          <p:cNvSpPr txBox="1"/>
          <p:nvPr/>
        </p:nvSpPr>
        <p:spPr>
          <a:xfrm>
            <a:off x="2830198" y="73029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0" name="CuadroTexto 59"/>
          <p:cNvSpPr txBox="1"/>
          <p:nvPr/>
        </p:nvSpPr>
        <p:spPr>
          <a:xfrm>
            <a:off x="4179491" y="73029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1" name="CuadroTexto 60"/>
          <p:cNvSpPr txBox="1"/>
          <p:nvPr/>
        </p:nvSpPr>
        <p:spPr>
          <a:xfrm>
            <a:off x="5571395" y="73029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2" name="CuadroTexto 61"/>
          <p:cNvSpPr txBox="1"/>
          <p:nvPr/>
        </p:nvSpPr>
        <p:spPr>
          <a:xfrm>
            <a:off x="6953774" y="73029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3" name="CuadroTexto 62"/>
          <p:cNvSpPr txBox="1"/>
          <p:nvPr/>
        </p:nvSpPr>
        <p:spPr>
          <a:xfrm>
            <a:off x="8303067" y="73029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4" name="CuadroTexto 63"/>
          <p:cNvSpPr txBox="1"/>
          <p:nvPr/>
        </p:nvSpPr>
        <p:spPr>
          <a:xfrm>
            <a:off x="9670907" y="73029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5" name="CuadroTexto 64"/>
          <p:cNvSpPr txBox="1"/>
          <p:nvPr/>
        </p:nvSpPr>
        <p:spPr>
          <a:xfrm>
            <a:off x="11077350" y="730289"/>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6" name="CuadroTexto 65"/>
          <p:cNvSpPr txBox="1"/>
          <p:nvPr/>
        </p:nvSpPr>
        <p:spPr>
          <a:xfrm>
            <a:off x="27835" y="172490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7" name="CuadroTexto 66"/>
          <p:cNvSpPr txBox="1"/>
          <p:nvPr/>
        </p:nvSpPr>
        <p:spPr>
          <a:xfrm>
            <a:off x="1431771" y="172490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8" name="CuadroTexto 67"/>
          <p:cNvSpPr txBox="1"/>
          <p:nvPr/>
        </p:nvSpPr>
        <p:spPr>
          <a:xfrm>
            <a:off x="2826182" y="172490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9" name="CuadroTexto 68"/>
          <p:cNvSpPr txBox="1"/>
          <p:nvPr/>
        </p:nvSpPr>
        <p:spPr>
          <a:xfrm>
            <a:off x="4175475" y="172490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0" name="CuadroTexto 69"/>
          <p:cNvSpPr txBox="1"/>
          <p:nvPr/>
        </p:nvSpPr>
        <p:spPr>
          <a:xfrm>
            <a:off x="5567379" y="172490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1" name="CuadroTexto 70"/>
          <p:cNvSpPr txBox="1"/>
          <p:nvPr/>
        </p:nvSpPr>
        <p:spPr>
          <a:xfrm>
            <a:off x="6949758" y="172490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2" name="CuadroTexto 71"/>
          <p:cNvSpPr txBox="1"/>
          <p:nvPr/>
        </p:nvSpPr>
        <p:spPr>
          <a:xfrm>
            <a:off x="8299051" y="172490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3" name="CuadroTexto 72"/>
          <p:cNvSpPr txBox="1"/>
          <p:nvPr/>
        </p:nvSpPr>
        <p:spPr>
          <a:xfrm>
            <a:off x="9666891" y="172490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4" name="CuadroTexto 73"/>
          <p:cNvSpPr txBox="1"/>
          <p:nvPr/>
        </p:nvSpPr>
        <p:spPr>
          <a:xfrm>
            <a:off x="11073334" y="1724899"/>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5" name="CuadroTexto 74"/>
          <p:cNvSpPr txBox="1"/>
          <p:nvPr/>
        </p:nvSpPr>
        <p:spPr>
          <a:xfrm>
            <a:off x="23822" y="2647322"/>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6" name="CuadroTexto 75"/>
          <p:cNvSpPr txBox="1"/>
          <p:nvPr/>
        </p:nvSpPr>
        <p:spPr>
          <a:xfrm>
            <a:off x="1427758" y="2647322"/>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7" name="CuadroTexto 76"/>
          <p:cNvSpPr txBox="1"/>
          <p:nvPr/>
        </p:nvSpPr>
        <p:spPr>
          <a:xfrm>
            <a:off x="2822169" y="264732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8" name="CuadroTexto 77"/>
          <p:cNvSpPr txBox="1"/>
          <p:nvPr/>
        </p:nvSpPr>
        <p:spPr>
          <a:xfrm>
            <a:off x="4171462" y="2647322"/>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9" name="CuadroTexto 78"/>
          <p:cNvSpPr txBox="1"/>
          <p:nvPr/>
        </p:nvSpPr>
        <p:spPr>
          <a:xfrm>
            <a:off x="5563366" y="2647322"/>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0" name="CuadroTexto 79"/>
          <p:cNvSpPr txBox="1"/>
          <p:nvPr/>
        </p:nvSpPr>
        <p:spPr>
          <a:xfrm>
            <a:off x="6945745" y="264732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1" name="CuadroTexto 80"/>
          <p:cNvSpPr txBox="1"/>
          <p:nvPr/>
        </p:nvSpPr>
        <p:spPr>
          <a:xfrm>
            <a:off x="8295038" y="264732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2" name="CuadroTexto 81"/>
          <p:cNvSpPr txBox="1"/>
          <p:nvPr/>
        </p:nvSpPr>
        <p:spPr>
          <a:xfrm>
            <a:off x="9662878" y="264732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3" name="CuadroTexto 82"/>
          <p:cNvSpPr txBox="1"/>
          <p:nvPr/>
        </p:nvSpPr>
        <p:spPr>
          <a:xfrm>
            <a:off x="11069321" y="264732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4" name="CuadroTexto 83"/>
          <p:cNvSpPr txBox="1"/>
          <p:nvPr/>
        </p:nvSpPr>
        <p:spPr>
          <a:xfrm>
            <a:off x="31838" y="3641938"/>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5" name="CuadroTexto 84"/>
          <p:cNvSpPr txBox="1"/>
          <p:nvPr/>
        </p:nvSpPr>
        <p:spPr>
          <a:xfrm>
            <a:off x="1435774" y="3641938"/>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6" name="CuadroTexto 85"/>
          <p:cNvSpPr txBox="1"/>
          <p:nvPr/>
        </p:nvSpPr>
        <p:spPr>
          <a:xfrm>
            <a:off x="2830185" y="3641937"/>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7" name="CuadroTexto 86"/>
          <p:cNvSpPr txBox="1"/>
          <p:nvPr/>
        </p:nvSpPr>
        <p:spPr>
          <a:xfrm>
            <a:off x="4179478" y="3641938"/>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8" name="CuadroTexto 87"/>
          <p:cNvSpPr txBox="1"/>
          <p:nvPr/>
        </p:nvSpPr>
        <p:spPr>
          <a:xfrm>
            <a:off x="5571382" y="3641938"/>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9" name="CuadroTexto 88"/>
          <p:cNvSpPr txBox="1"/>
          <p:nvPr/>
        </p:nvSpPr>
        <p:spPr>
          <a:xfrm>
            <a:off x="6953761" y="3641937"/>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0" name="CuadroTexto 89"/>
          <p:cNvSpPr txBox="1"/>
          <p:nvPr/>
        </p:nvSpPr>
        <p:spPr>
          <a:xfrm>
            <a:off x="8303054" y="3641937"/>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1" name="CuadroTexto 90"/>
          <p:cNvSpPr txBox="1"/>
          <p:nvPr/>
        </p:nvSpPr>
        <p:spPr>
          <a:xfrm>
            <a:off x="9670894" y="3641937"/>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2" name="CuadroTexto 91"/>
          <p:cNvSpPr txBox="1"/>
          <p:nvPr/>
        </p:nvSpPr>
        <p:spPr>
          <a:xfrm>
            <a:off x="11077337" y="3641936"/>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3" name="CuadroTexto 92"/>
          <p:cNvSpPr txBox="1"/>
          <p:nvPr/>
        </p:nvSpPr>
        <p:spPr>
          <a:xfrm>
            <a:off x="39854" y="460045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4" name="CuadroTexto 93"/>
          <p:cNvSpPr txBox="1"/>
          <p:nvPr/>
        </p:nvSpPr>
        <p:spPr>
          <a:xfrm>
            <a:off x="1443790" y="460045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5" name="CuadroTexto 94"/>
          <p:cNvSpPr txBox="1"/>
          <p:nvPr/>
        </p:nvSpPr>
        <p:spPr>
          <a:xfrm>
            <a:off x="2826169" y="460045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6" name="CuadroTexto 95"/>
          <p:cNvSpPr txBox="1"/>
          <p:nvPr/>
        </p:nvSpPr>
        <p:spPr>
          <a:xfrm>
            <a:off x="4187494" y="460045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7" name="CuadroTexto 96"/>
          <p:cNvSpPr txBox="1"/>
          <p:nvPr/>
        </p:nvSpPr>
        <p:spPr>
          <a:xfrm>
            <a:off x="5567366" y="4600451"/>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8" name="CuadroTexto 97"/>
          <p:cNvSpPr txBox="1"/>
          <p:nvPr/>
        </p:nvSpPr>
        <p:spPr>
          <a:xfrm>
            <a:off x="6949745" y="460045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9" name="CuadroTexto 98"/>
          <p:cNvSpPr txBox="1"/>
          <p:nvPr/>
        </p:nvSpPr>
        <p:spPr>
          <a:xfrm>
            <a:off x="8311070" y="460045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0" name="CuadroTexto 99"/>
          <p:cNvSpPr txBox="1"/>
          <p:nvPr/>
        </p:nvSpPr>
        <p:spPr>
          <a:xfrm>
            <a:off x="9678910" y="4600450"/>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1" name="CuadroTexto 100"/>
          <p:cNvSpPr txBox="1"/>
          <p:nvPr/>
        </p:nvSpPr>
        <p:spPr>
          <a:xfrm>
            <a:off x="11085353" y="4600449"/>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2" name="CuadroTexto 101"/>
          <p:cNvSpPr txBox="1"/>
          <p:nvPr/>
        </p:nvSpPr>
        <p:spPr>
          <a:xfrm>
            <a:off x="35838" y="5546945"/>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3" name="CuadroTexto 102"/>
          <p:cNvSpPr txBox="1"/>
          <p:nvPr/>
        </p:nvSpPr>
        <p:spPr>
          <a:xfrm>
            <a:off x="1439774" y="5546945"/>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5" name="CuadroTexto 104"/>
          <p:cNvSpPr txBox="1"/>
          <p:nvPr/>
        </p:nvSpPr>
        <p:spPr>
          <a:xfrm>
            <a:off x="4183478" y="5546945"/>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6" name="CuadroTexto 105"/>
          <p:cNvSpPr txBox="1"/>
          <p:nvPr/>
        </p:nvSpPr>
        <p:spPr>
          <a:xfrm>
            <a:off x="5575382" y="5546945"/>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0" name="CuadroTexto 109"/>
          <p:cNvSpPr txBox="1"/>
          <p:nvPr/>
        </p:nvSpPr>
        <p:spPr>
          <a:xfrm>
            <a:off x="11081337" y="5546943"/>
            <a:ext cx="91440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4" name="CuadroTexto 53"/>
          <p:cNvSpPr txBox="1"/>
          <p:nvPr/>
        </p:nvSpPr>
        <p:spPr>
          <a:xfrm>
            <a:off x="4522955" y="6050297"/>
            <a:ext cx="2713122" cy="584775"/>
          </a:xfrm>
          <a:prstGeom prst="rect">
            <a:avLst/>
          </a:prstGeom>
          <a:noFill/>
        </p:spPr>
        <p:txBody>
          <a:bodyPr wrap="square" rtlCol="0">
            <a:spAutoFit/>
          </a:bodyPr>
          <a:lstStyle/>
          <a:p>
            <a:r>
              <a:rPr lang="es-CO" sz="3200" b="1" dirty="0" smtClean="0">
                <a:solidFill>
                  <a:schemeClr val="accent1">
                    <a:lumMod val="50000"/>
                  </a:schemeClr>
                </a:solidFill>
              </a:rPr>
              <a:t>PROGRAMA 2</a:t>
            </a:r>
            <a:endParaRPr lang="es-CO" sz="3200" b="1" dirty="0">
              <a:solidFill>
                <a:schemeClr val="accent1">
                  <a:lumMod val="50000"/>
                </a:schemeClr>
              </a:solidFill>
            </a:endParaRPr>
          </a:p>
        </p:txBody>
      </p:sp>
    </p:spTree>
    <p:extLst>
      <p:ext uri="{BB962C8B-B14F-4D97-AF65-F5344CB8AC3E}">
        <p14:creationId xmlns:p14="http://schemas.microsoft.com/office/powerpoint/2010/main" val="344876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654"/>
            <a:ext cx="12192000" cy="6178692"/>
          </a:xfrm>
          <a:prstGeom prst="rect">
            <a:avLst/>
          </a:prstGeom>
          <a:ln>
            <a:solidFill>
              <a:schemeClr val="tx1"/>
            </a:solidFill>
          </a:ln>
        </p:spPr>
      </p:pic>
      <p:sp>
        <p:nvSpPr>
          <p:cNvPr id="54" name="CuadroTexto 53"/>
          <p:cNvSpPr txBox="1"/>
          <p:nvPr/>
        </p:nvSpPr>
        <p:spPr>
          <a:xfrm>
            <a:off x="2085224" y="366548"/>
            <a:ext cx="1204067" cy="200055"/>
          </a:xfrm>
          <a:prstGeom prst="rect">
            <a:avLst/>
          </a:prstGeom>
          <a:solidFill>
            <a:schemeClr val="bg1"/>
          </a:solidFill>
        </p:spPr>
        <p:txBody>
          <a:bodyPr wrap="square" rtlCol="0">
            <a:spAutoFit/>
          </a:bodyPr>
          <a:lstStyle/>
          <a:p>
            <a:r>
              <a:rPr lang="es-US" sz="700" dirty="0" smtClean="0"/>
              <a:t>PROGRAMA</a:t>
            </a:r>
            <a:endParaRPr lang="es-CO" sz="700" dirty="0"/>
          </a:p>
        </p:txBody>
      </p:sp>
      <p:sp>
        <p:nvSpPr>
          <p:cNvPr id="55" name="CuadroTexto 54"/>
          <p:cNvSpPr txBox="1"/>
          <p:nvPr/>
        </p:nvSpPr>
        <p:spPr>
          <a:xfrm>
            <a:off x="6350" y="99632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6" name="CuadroTexto 55"/>
          <p:cNvSpPr txBox="1"/>
          <p:nvPr/>
        </p:nvSpPr>
        <p:spPr>
          <a:xfrm>
            <a:off x="1262264" y="99632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7" name="CuadroTexto 56"/>
          <p:cNvSpPr txBox="1"/>
          <p:nvPr/>
        </p:nvSpPr>
        <p:spPr>
          <a:xfrm>
            <a:off x="2511022" y="1002044"/>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8" name="CuadroTexto 57"/>
          <p:cNvSpPr txBox="1"/>
          <p:nvPr/>
        </p:nvSpPr>
        <p:spPr>
          <a:xfrm>
            <a:off x="3741536" y="1002044"/>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59" name="CuadroTexto 58"/>
          <p:cNvSpPr txBox="1"/>
          <p:nvPr/>
        </p:nvSpPr>
        <p:spPr>
          <a:xfrm>
            <a:off x="4972050" y="99060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0" name="CuadroTexto 59"/>
          <p:cNvSpPr txBox="1"/>
          <p:nvPr/>
        </p:nvSpPr>
        <p:spPr>
          <a:xfrm>
            <a:off x="6227964" y="99060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1" name="CuadroTexto 60"/>
          <p:cNvSpPr txBox="1"/>
          <p:nvPr/>
        </p:nvSpPr>
        <p:spPr>
          <a:xfrm>
            <a:off x="7451322" y="99632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2" name="CuadroTexto 61"/>
          <p:cNvSpPr txBox="1"/>
          <p:nvPr/>
        </p:nvSpPr>
        <p:spPr>
          <a:xfrm>
            <a:off x="8681836" y="99632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3" name="CuadroTexto 62"/>
          <p:cNvSpPr txBox="1"/>
          <p:nvPr/>
        </p:nvSpPr>
        <p:spPr>
          <a:xfrm>
            <a:off x="9939945" y="99060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4" name="CuadroTexto 63"/>
          <p:cNvSpPr txBox="1"/>
          <p:nvPr/>
        </p:nvSpPr>
        <p:spPr>
          <a:xfrm>
            <a:off x="11202209" y="99060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5" name="CuadroTexto 64"/>
          <p:cNvSpPr txBox="1"/>
          <p:nvPr/>
        </p:nvSpPr>
        <p:spPr>
          <a:xfrm>
            <a:off x="14371" y="187061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6" name="CuadroTexto 65"/>
          <p:cNvSpPr txBox="1"/>
          <p:nvPr/>
        </p:nvSpPr>
        <p:spPr>
          <a:xfrm>
            <a:off x="1270285" y="187061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7" name="CuadroTexto 66"/>
          <p:cNvSpPr txBox="1"/>
          <p:nvPr/>
        </p:nvSpPr>
        <p:spPr>
          <a:xfrm>
            <a:off x="2519043" y="187633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8" name="CuadroTexto 67"/>
          <p:cNvSpPr txBox="1"/>
          <p:nvPr/>
        </p:nvSpPr>
        <p:spPr>
          <a:xfrm>
            <a:off x="3749557" y="187633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69" name="CuadroTexto 68"/>
          <p:cNvSpPr txBox="1"/>
          <p:nvPr/>
        </p:nvSpPr>
        <p:spPr>
          <a:xfrm>
            <a:off x="4980071" y="186489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0" name="CuadroTexto 69"/>
          <p:cNvSpPr txBox="1"/>
          <p:nvPr/>
        </p:nvSpPr>
        <p:spPr>
          <a:xfrm>
            <a:off x="6235985" y="186489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1" name="CuadroTexto 70"/>
          <p:cNvSpPr txBox="1"/>
          <p:nvPr/>
        </p:nvSpPr>
        <p:spPr>
          <a:xfrm>
            <a:off x="7459343" y="187061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2" name="CuadroTexto 71"/>
          <p:cNvSpPr txBox="1"/>
          <p:nvPr/>
        </p:nvSpPr>
        <p:spPr>
          <a:xfrm>
            <a:off x="8689857" y="187061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3" name="CuadroTexto 72"/>
          <p:cNvSpPr txBox="1"/>
          <p:nvPr/>
        </p:nvSpPr>
        <p:spPr>
          <a:xfrm>
            <a:off x="9947966" y="186489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4" name="CuadroTexto 73"/>
          <p:cNvSpPr txBox="1"/>
          <p:nvPr/>
        </p:nvSpPr>
        <p:spPr>
          <a:xfrm>
            <a:off x="11210230" y="186489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5" name="CuadroTexto 74"/>
          <p:cNvSpPr txBox="1"/>
          <p:nvPr/>
        </p:nvSpPr>
        <p:spPr>
          <a:xfrm>
            <a:off x="10357" y="273287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6" name="CuadroTexto 75"/>
          <p:cNvSpPr txBox="1"/>
          <p:nvPr/>
        </p:nvSpPr>
        <p:spPr>
          <a:xfrm>
            <a:off x="1266271" y="273287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7" name="CuadroTexto 76"/>
          <p:cNvSpPr txBox="1"/>
          <p:nvPr/>
        </p:nvSpPr>
        <p:spPr>
          <a:xfrm>
            <a:off x="2515029" y="2738601"/>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8" name="CuadroTexto 77"/>
          <p:cNvSpPr txBox="1"/>
          <p:nvPr/>
        </p:nvSpPr>
        <p:spPr>
          <a:xfrm>
            <a:off x="3745543" y="2738601"/>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79" name="CuadroTexto 78"/>
          <p:cNvSpPr txBox="1"/>
          <p:nvPr/>
        </p:nvSpPr>
        <p:spPr>
          <a:xfrm>
            <a:off x="4976057" y="27271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0" name="CuadroTexto 79"/>
          <p:cNvSpPr txBox="1"/>
          <p:nvPr/>
        </p:nvSpPr>
        <p:spPr>
          <a:xfrm>
            <a:off x="6231971" y="27271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1" name="CuadroTexto 80"/>
          <p:cNvSpPr txBox="1"/>
          <p:nvPr/>
        </p:nvSpPr>
        <p:spPr>
          <a:xfrm>
            <a:off x="7455329" y="273287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2" name="CuadroTexto 81"/>
          <p:cNvSpPr txBox="1"/>
          <p:nvPr/>
        </p:nvSpPr>
        <p:spPr>
          <a:xfrm>
            <a:off x="8685843" y="273287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3" name="CuadroTexto 82"/>
          <p:cNvSpPr txBox="1"/>
          <p:nvPr/>
        </p:nvSpPr>
        <p:spPr>
          <a:xfrm>
            <a:off x="9943952" y="27271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4" name="CuadroTexto 83"/>
          <p:cNvSpPr txBox="1"/>
          <p:nvPr/>
        </p:nvSpPr>
        <p:spPr>
          <a:xfrm>
            <a:off x="11206216" y="272715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5" name="CuadroTexto 84"/>
          <p:cNvSpPr txBox="1"/>
          <p:nvPr/>
        </p:nvSpPr>
        <p:spPr>
          <a:xfrm>
            <a:off x="18373" y="360717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6" name="CuadroTexto 85"/>
          <p:cNvSpPr txBox="1"/>
          <p:nvPr/>
        </p:nvSpPr>
        <p:spPr>
          <a:xfrm>
            <a:off x="1274287" y="360717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7" name="CuadroTexto 86"/>
          <p:cNvSpPr txBox="1"/>
          <p:nvPr/>
        </p:nvSpPr>
        <p:spPr>
          <a:xfrm>
            <a:off x="2523045" y="361289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8" name="CuadroTexto 87"/>
          <p:cNvSpPr txBox="1"/>
          <p:nvPr/>
        </p:nvSpPr>
        <p:spPr>
          <a:xfrm>
            <a:off x="3753559" y="3612899"/>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89" name="CuadroTexto 88"/>
          <p:cNvSpPr txBox="1"/>
          <p:nvPr/>
        </p:nvSpPr>
        <p:spPr>
          <a:xfrm>
            <a:off x="4984073" y="36014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0" name="CuadroTexto 89"/>
          <p:cNvSpPr txBox="1"/>
          <p:nvPr/>
        </p:nvSpPr>
        <p:spPr>
          <a:xfrm>
            <a:off x="6227955" y="36014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1" name="CuadroTexto 90"/>
          <p:cNvSpPr txBox="1"/>
          <p:nvPr/>
        </p:nvSpPr>
        <p:spPr>
          <a:xfrm>
            <a:off x="7451313" y="360717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2" name="CuadroTexto 91"/>
          <p:cNvSpPr txBox="1"/>
          <p:nvPr/>
        </p:nvSpPr>
        <p:spPr>
          <a:xfrm>
            <a:off x="8681827" y="3607177"/>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3" name="CuadroTexto 92"/>
          <p:cNvSpPr txBox="1"/>
          <p:nvPr/>
        </p:nvSpPr>
        <p:spPr>
          <a:xfrm>
            <a:off x="9939936" y="36014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4" name="CuadroTexto 93"/>
          <p:cNvSpPr txBox="1"/>
          <p:nvPr/>
        </p:nvSpPr>
        <p:spPr>
          <a:xfrm>
            <a:off x="11214232" y="360145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5" name="CuadroTexto 94"/>
          <p:cNvSpPr txBox="1"/>
          <p:nvPr/>
        </p:nvSpPr>
        <p:spPr>
          <a:xfrm>
            <a:off x="14357" y="446944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6" name="CuadroTexto 95"/>
          <p:cNvSpPr txBox="1"/>
          <p:nvPr/>
        </p:nvSpPr>
        <p:spPr>
          <a:xfrm>
            <a:off x="1270271" y="446944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7" name="CuadroTexto 96"/>
          <p:cNvSpPr txBox="1"/>
          <p:nvPr/>
        </p:nvSpPr>
        <p:spPr>
          <a:xfrm>
            <a:off x="2519029" y="447516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8" name="CuadroTexto 97"/>
          <p:cNvSpPr txBox="1"/>
          <p:nvPr/>
        </p:nvSpPr>
        <p:spPr>
          <a:xfrm>
            <a:off x="9939945" y="6187663"/>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99" name="CuadroTexto 98"/>
          <p:cNvSpPr txBox="1"/>
          <p:nvPr/>
        </p:nvSpPr>
        <p:spPr>
          <a:xfrm>
            <a:off x="4980057" y="446371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0" name="CuadroTexto 99"/>
          <p:cNvSpPr txBox="1"/>
          <p:nvPr/>
        </p:nvSpPr>
        <p:spPr>
          <a:xfrm>
            <a:off x="6223939" y="446371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1" name="CuadroTexto 100"/>
          <p:cNvSpPr txBox="1"/>
          <p:nvPr/>
        </p:nvSpPr>
        <p:spPr>
          <a:xfrm>
            <a:off x="7447297" y="446944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2" name="CuadroTexto 101"/>
          <p:cNvSpPr txBox="1"/>
          <p:nvPr/>
        </p:nvSpPr>
        <p:spPr>
          <a:xfrm>
            <a:off x="8677811" y="4469440"/>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3" name="CuadroTexto 102"/>
          <p:cNvSpPr txBox="1"/>
          <p:nvPr/>
        </p:nvSpPr>
        <p:spPr>
          <a:xfrm>
            <a:off x="9935920" y="446371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4" name="CuadroTexto 103"/>
          <p:cNvSpPr txBox="1"/>
          <p:nvPr/>
        </p:nvSpPr>
        <p:spPr>
          <a:xfrm>
            <a:off x="11198184" y="4463718"/>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5" name="CuadroTexto 104"/>
          <p:cNvSpPr txBox="1"/>
          <p:nvPr/>
        </p:nvSpPr>
        <p:spPr>
          <a:xfrm>
            <a:off x="10341" y="5331704"/>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6" name="CuadroTexto 105"/>
          <p:cNvSpPr txBox="1"/>
          <p:nvPr/>
        </p:nvSpPr>
        <p:spPr>
          <a:xfrm>
            <a:off x="1266255" y="5331704"/>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7" name="CuadroTexto 106"/>
          <p:cNvSpPr txBox="1"/>
          <p:nvPr/>
        </p:nvSpPr>
        <p:spPr>
          <a:xfrm>
            <a:off x="2515013" y="5337426"/>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8" name="CuadroTexto 107"/>
          <p:cNvSpPr txBox="1"/>
          <p:nvPr/>
        </p:nvSpPr>
        <p:spPr>
          <a:xfrm>
            <a:off x="2519029" y="618766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09" name="CuadroTexto 108"/>
          <p:cNvSpPr txBox="1"/>
          <p:nvPr/>
        </p:nvSpPr>
        <p:spPr>
          <a:xfrm>
            <a:off x="4976041" y="53259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0" name="CuadroTexto 109"/>
          <p:cNvSpPr txBox="1"/>
          <p:nvPr/>
        </p:nvSpPr>
        <p:spPr>
          <a:xfrm>
            <a:off x="11202209" y="6171035"/>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1" name="CuadroTexto 110"/>
          <p:cNvSpPr txBox="1"/>
          <p:nvPr/>
        </p:nvSpPr>
        <p:spPr>
          <a:xfrm>
            <a:off x="7455313" y="5331704"/>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2" name="CuadroTexto 111"/>
          <p:cNvSpPr txBox="1"/>
          <p:nvPr/>
        </p:nvSpPr>
        <p:spPr>
          <a:xfrm>
            <a:off x="8685827" y="5331704"/>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3" name="CuadroTexto 112"/>
          <p:cNvSpPr txBox="1"/>
          <p:nvPr/>
        </p:nvSpPr>
        <p:spPr>
          <a:xfrm>
            <a:off x="9943936" y="53259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4" name="CuadroTexto 113"/>
          <p:cNvSpPr txBox="1"/>
          <p:nvPr/>
        </p:nvSpPr>
        <p:spPr>
          <a:xfrm>
            <a:off x="11206200" y="5325982"/>
            <a:ext cx="822960" cy="200055"/>
          </a:xfrm>
          <a:prstGeom prst="rect">
            <a:avLst/>
          </a:prstGeom>
          <a:solidFill>
            <a:schemeClr val="bg1"/>
          </a:solidFill>
        </p:spPr>
        <p:txBody>
          <a:bodyPr wrap="square" rtlCol="0">
            <a:spAutoFit/>
          </a:bodyPr>
          <a:lstStyle/>
          <a:p>
            <a:r>
              <a:rPr lang="es-US" sz="700" dirty="0" smtClean="0"/>
              <a:t>        MATERIA                   </a:t>
            </a:r>
            <a:endParaRPr lang="es-CO" sz="700" dirty="0"/>
          </a:p>
        </p:txBody>
      </p:sp>
      <p:sp>
        <p:nvSpPr>
          <p:cNvPr id="115" name="CuadroTexto 114"/>
          <p:cNvSpPr txBox="1"/>
          <p:nvPr/>
        </p:nvSpPr>
        <p:spPr>
          <a:xfrm>
            <a:off x="4522955" y="6050297"/>
            <a:ext cx="2713122" cy="584775"/>
          </a:xfrm>
          <a:prstGeom prst="rect">
            <a:avLst/>
          </a:prstGeom>
          <a:noFill/>
        </p:spPr>
        <p:txBody>
          <a:bodyPr wrap="square" rtlCol="0">
            <a:spAutoFit/>
          </a:bodyPr>
          <a:lstStyle/>
          <a:p>
            <a:r>
              <a:rPr lang="es-CO" sz="3200" b="1" dirty="0" smtClean="0">
                <a:solidFill>
                  <a:schemeClr val="tx1">
                    <a:lumMod val="95000"/>
                    <a:lumOff val="5000"/>
                  </a:schemeClr>
                </a:solidFill>
              </a:rPr>
              <a:t>PROGRAMA 3</a:t>
            </a:r>
            <a:endParaRPr lang="es-CO" sz="3200" b="1" dirty="0">
              <a:solidFill>
                <a:schemeClr val="tx1">
                  <a:lumMod val="95000"/>
                  <a:lumOff val="5000"/>
                </a:schemeClr>
              </a:solidFill>
            </a:endParaRPr>
          </a:p>
        </p:txBody>
      </p:sp>
    </p:spTree>
    <p:extLst>
      <p:ext uri="{BB962C8B-B14F-4D97-AF65-F5344CB8AC3E}">
        <p14:creationId xmlns:p14="http://schemas.microsoft.com/office/powerpoint/2010/main" val="2846066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4037757933"/>
              </p:ext>
            </p:extLst>
          </p:nvPr>
        </p:nvGraphicFramePr>
        <p:xfrm>
          <a:off x="6146315" y="672305"/>
          <a:ext cx="5184000" cy="2907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p:cNvGraphicFramePr>
            <a:graphicFrameLocks/>
          </p:cNvGraphicFramePr>
          <p:nvPr>
            <p:extLst>
              <p:ext uri="{D42A27DB-BD31-4B8C-83A1-F6EECF244321}">
                <p14:modId xmlns:p14="http://schemas.microsoft.com/office/powerpoint/2010/main" val="3994983936"/>
              </p:ext>
            </p:extLst>
          </p:nvPr>
        </p:nvGraphicFramePr>
        <p:xfrm>
          <a:off x="541293" y="3580161"/>
          <a:ext cx="5184000" cy="2867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p:cNvGraphicFramePr>
            <a:graphicFrameLocks/>
          </p:cNvGraphicFramePr>
          <p:nvPr>
            <p:extLst>
              <p:ext uri="{D42A27DB-BD31-4B8C-83A1-F6EECF244321}">
                <p14:modId xmlns:p14="http://schemas.microsoft.com/office/powerpoint/2010/main" val="2505800650"/>
              </p:ext>
            </p:extLst>
          </p:nvPr>
        </p:nvGraphicFramePr>
        <p:xfrm>
          <a:off x="5882365" y="3580162"/>
          <a:ext cx="5184000" cy="285834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ángulo 4"/>
          <p:cNvSpPr/>
          <p:nvPr/>
        </p:nvSpPr>
        <p:spPr>
          <a:xfrm>
            <a:off x="882050" y="1254451"/>
            <a:ext cx="4593818" cy="1384995"/>
          </a:xfrm>
          <a:prstGeom prst="rect">
            <a:avLst/>
          </a:prstGeom>
        </p:spPr>
        <p:txBody>
          <a:bodyPr wrap="square">
            <a:spAutoFit/>
          </a:bodyPr>
          <a:lstStyle/>
          <a:p>
            <a:r>
              <a:rPr lang="es-CO" sz="1400" dirty="0" smtClean="0">
                <a:latin typeface="Lucida Sans Unicode" panose="020B0602030504020204" pitchFamily="34" charset="0"/>
                <a:cs typeface="Lucida Sans Unicode" panose="020B0602030504020204" pitchFamily="34" charset="0"/>
              </a:rPr>
              <a:t>Comparación de escenarios: </a:t>
            </a:r>
          </a:p>
          <a:p>
            <a:r>
              <a:rPr lang="es-CO" sz="1400" dirty="0" smtClean="0">
                <a:latin typeface="Lucida Sans Unicode" panose="020B0602030504020204" pitchFamily="34" charset="0"/>
                <a:cs typeface="Lucida Sans Unicode" panose="020B0602030504020204" pitchFamily="34" charset="0"/>
              </a:rPr>
              <a:t>Sin reforma Vs. </a:t>
            </a:r>
            <a:r>
              <a:rPr lang="es-CO" sz="1400" dirty="0">
                <a:latin typeface="Lucida Sans Unicode" panose="020B0602030504020204" pitchFamily="34" charset="0"/>
                <a:cs typeface="Lucida Sans Unicode" panose="020B0602030504020204" pitchFamily="34" charset="0"/>
              </a:rPr>
              <a:t>C</a:t>
            </a:r>
            <a:r>
              <a:rPr lang="es-CO" sz="1400" dirty="0" smtClean="0">
                <a:latin typeface="Lucida Sans Unicode" panose="020B0602030504020204" pitchFamily="34" charset="0"/>
                <a:cs typeface="Lucida Sans Unicode" panose="020B0602030504020204" pitchFamily="34" charset="0"/>
              </a:rPr>
              <a:t>on reforma</a:t>
            </a:r>
          </a:p>
          <a:p>
            <a:pPr marL="285750" indent="-285750">
              <a:buFont typeface="Arial" panose="020B0604020202020204" pitchFamily="34" charset="0"/>
              <a:buChar char="•"/>
            </a:pPr>
            <a:r>
              <a:rPr lang="es-CO" sz="1400" dirty="0" smtClean="0">
                <a:latin typeface="Lucida Sans Unicode" panose="020B0602030504020204" pitchFamily="34" charset="0"/>
                <a:cs typeface="Lucida Sans Unicode" panose="020B0602030504020204" pitchFamily="34" charset="0"/>
              </a:rPr>
              <a:t>Reducción del abandono de cohorte de 21% a 15%.</a:t>
            </a:r>
          </a:p>
          <a:p>
            <a:pPr marL="285750" indent="-285750">
              <a:buFont typeface="Arial" panose="020B0604020202020204" pitchFamily="34" charset="0"/>
              <a:buChar char="•"/>
            </a:pPr>
            <a:r>
              <a:rPr lang="es-CO" sz="1400" dirty="0" smtClean="0">
                <a:latin typeface="Lucida Sans Unicode" panose="020B0602030504020204" pitchFamily="34" charset="0"/>
                <a:cs typeface="Lucida Sans Unicode" panose="020B0602030504020204" pitchFamily="34" charset="0"/>
              </a:rPr>
              <a:t>Aumento en la efectividad de graduación:</a:t>
            </a:r>
          </a:p>
          <a:p>
            <a:pPr marL="742950" lvl="1" indent="-285750">
              <a:buFont typeface="Arial" panose="020B0604020202020204" pitchFamily="34" charset="0"/>
              <a:buChar char="•"/>
            </a:pPr>
            <a:r>
              <a:rPr lang="es-CO" sz="1400" dirty="0" smtClean="0"/>
              <a:t>25% sin semestres adicionales a 41% </a:t>
            </a:r>
            <a:endParaRPr lang="es-CO" sz="1400" dirty="0"/>
          </a:p>
        </p:txBody>
      </p:sp>
      <p:sp>
        <p:nvSpPr>
          <p:cNvPr id="6" name="CuadroTexto 5"/>
          <p:cNvSpPr txBox="1"/>
          <p:nvPr/>
        </p:nvSpPr>
        <p:spPr>
          <a:xfrm>
            <a:off x="211602" y="477957"/>
            <a:ext cx="7194430" cy="388696"/>
          </a:xfrm>
          <a:prstGeom prst="rect">
            <a:avLst/>
          </a:prstGeom>
        </p:spPr>
        <p:txBody>
          <a:bodyPr>
            <a:spAutoFit/>
          </a:bodyPr>
          <a:lstStyle>
            <a:defPPr>
              <a:defRPr lang="es-CO"/>
            </a:defPPr>
            <a:lvl1pPr>
              <a:lnSpc>
                <a:spcPct val="107000"/>
              </a:lnSpc>
              <a:spcAft>
                <a:spcPts val="600"/>
              </a:spcAft>
              <a:defRPr b="1">
                <a:solidFill>
                  <a:srgbClr val="212121"/>
                </a:solidFill>
                <a:latin typeface="Arial" panose="020B0604020202020204" pitchFamily="34" charset="0"/>
                <a:ea typeface="Times New Roman" panose="02020603050405020304" pitchFamily="18" charset="0"/>
                <a:cs typeface="Times New Roman" panose="02020603050405020304" pitchFamily="18" charset="0"/>
              </a:defRPr>
            </a:lvl1pPr>
          </a:lstStyle>
          <a:p>
            <a:r>
              <a:rPr lang="es-US" i="1" dirty="0" smtClean="0"/>
              <a:t>Efectos de cambios en el currículo</a:t>
            </a:r>
            <a:endParaRPr lang="es-CO" dirty="0"/>
          </a:p>
        </p:txBody>
      </p:sp>
      <p:pic>
        <p:nvPicPr>
          <p:cNvPr id="7" name="Imagen 6"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spTree>
    <p:extLst>
      <p:ext uri="{BB962C8B-B14F-4D97-AF65-F5344CB8AC3E}">
        <p14:creationId xmlns:p14="http://schemas.microsoft.com/office/powerpoint/2010/main" val="4221213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ágono 1"/>
          <p:cNvSpPr/>
          <p:nvPr/>
        </p:nvSpPr>
        <p:spPr>
          <a:xfrm>
            <a:off x="485023" y="283493"/>
            <a:ext cx="2775284" cy="253465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US" sz="2400" b="1" dirty="0" err="1" smtClean="0"/>
              <a:t>Institutional</a:t>
            </a:r>
            <a:r>
              <a:rPr lang="es-US" sz="2400" b="1" dirty="0" smtClean="0"/>
              <a:t> </a:t>
            </a:r>
            <a:r>
              <a:rPr lang="es-US" sz="2400" b="1" dirty="0" err="1" smtClean="0"/>
              <a:t>analytics</a:t>
            </a:r>
            <a:endParaRPr lang="es-CO" sz="2400" b="1" dirty="0"/>
          </a:p>
        </p:txBody>
      </p:sp>
      <p:sp>
        <p:nvSpPr>
          <p:cNvPr id="3" name="Rectángulo 2"/>
          <p:cNvSpPr/>
          <p:nvPr/>
        </p:nvSpPr>
        <p:spPr>
          <a:xfrm>
            <a:off x="3260307" y="283493"/>
            <a:ext cx="2310062" cy="1200329"/>
          </a:xfrm>
          <a:prstGeom prst="rect">
            <a:avLst/>
          </a:prstGeom>
        </p:spPr>
        <p:txBody>
          <a:bodyPr wrap="square">
            <a:spAutoFit/>
          </a:bodyPr>
          <a:lstStyle/>
          <a:p>
            <a:pPr lvl="0"/>
            <a:r>
              <a:rPr lang="es-US" dirty="0"/>
              <a:t>Soporte para las decisiones estratégicas de </a:t>
            </a:r>
            <a:r>
              <a:rPr lang="es-US" dirty="0" smtClean="0"/>
              <a:t>la Alta dirección de las </a:t>
            </a:r>
            <a:r>
              <a:rPr lang="es-US" dirty="0"/>
              <a:t>u</a:t>
            </a:r>
            <a:r>
              <a:rPr lang="es-US" dirty="0" smtClean="0"/>
              <a:t>niversidades</a:t>
            </a:r>
            <a:endParaRPr lang="es-CO" dirty="0"/>
          </a:p>
        </p:txBody>
      </p:sp>
      <p:sp>
        <p:nvSpPr>
          <p:cNvPr id="4" name="Hexágono 3"/>
          <p:cNvSpPr/>
          <p:nvPr/>
        </p:nvSpPr>
        <p:spPr>
          <a:xfrm>
            <a:off x="2746959" y="1687178"/>
            <a:ext cx="2775284" cy="2534653"/>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US" sz="2400" b="1" dirty="0" err="1" smtClean="0"/>
              <a:t>Academic</a:t>
            </a:r>
            <a:endParaRPr lang="es-US" sz="2400" b="1" dirty="0" smtClean="0"/>
          </a:p>
          <a:p>
            <a:pPr algn="ctr"/>
            <a:r>
              <a:rPr lang="es-US" sz="2400" b="1" dirty="0" err="1" smtClean="0"/>
              <a:t>analytics</a:t>
            </a:r>
            <a:endParaRPr lang="es-CO" sz="2400" b="1" dirty="0"/>
          </a:p>
        </p:txBody>
      </p:sp>
      <p:sp>
        <p:nvSpPr>
          <p:cNvPr id="5" name="Rectángulo 4"/>
          <p:cNvSpPr/>
          <p:nvPr/>
        </p:nvSpPr>
        <p:spPr>
          <a:xfrm>
            <a:off x="5409949" y="1687178"/>
            <a:ext cx="2679032" cy="923330"/>
          </a:xfrm>
          <a:prstGeom prst="rect">
            <a:avLst/>
          </a:prstGeom>
        </p:spPr>
        <p:txBody>
          <a:bodyPr wrap="square">
            <a:spAutoFit/>
          </a:bodyPr>
          <a:lstStyle/>
          <a:p>
            <a:pPr lvl="0"/>
            <a:r>
              <a:rPr lang="es-US" dirty="0" smtClean="0"/>
              <a:t>Administración, asignación de recursos y gestión de los programas académicos</a:t>
            </a:r>
            <a:endParaRPr lang="es-CO" dirty="0"/>
          </a:p>
        </p:txBody>
      </p:sp>
      <p:sp>
        <p:nvSpPr>
          <p:cNvPr id="6" name="Hexágono 5"/>
          <p:cNvSpPr/>
          <p:nvPr/>
        </p:nvSpPr>
        <p:spPr>
          <a:xfrm>
            <a:off x="485023" y="3090863"/>
            <a:ext cx="2775284" cy="2534653"/>
          </a:xfrm>
          <a:prstGeom prst="hexagon">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s-US" sz="2400" b="1" dirty="0" err="1" smtClean="0"/>
              <a:t>Information</a:t>
            </a:r>
            <a:r>
              <a:rPr lang="es-US" sz="2400" b="1" dirty="0" smtClean="0"/>
              <a:t> </a:t>
            </a:r>
            <a:r>
              <a:rPr lang="es-US" sz="2400" b="1" dirty="0" err="1" smtClean="0"/>
              <a:t>technology</a:t>
            </a:r>
            <a:endParaRPr lang="es-US" sz="2400" b="1" dirty="0" smtClean="0"/>
          </a:p>
          <a:p>
            <a:pPr algn="ctr"/>
            <a:r>
              <a:rPr lang="es-US" sz="2400" b="1" dirty="0" err="1" smtClean="0"/>
              <a:t>analytics</a:t>
            </a:r>
            <a:endParaRPr lang="es-CO" sz="2400" b="1" dirty="0"/>
          </a:p>
        </p:txBody>
      </p:sp>
      <p:sp>
        <p:nvSpPr>
          <p:cNvPr id="7" name="Rectángulo 6"/>
          <p:cNvSpPr/>
          <p:nvPr/>
        </p:nvSpPr>
        <p:spPr>
          <a:xfrm>
            <a:off x="3083842" y="4609670"/>
            <a:ext cx="2679032" cy="646331"/>
          </a:xfrm>
          <a:prstGeom prst="rect">
            <a:avLst/>
          </a:prstGeom>
        </p:spPr>
        <p:txBody>
          <a:bodyPr wrap="square">
            <a:spAutoFit/>
          </a:bodyPr>
          <a:lstStyle/>
          <a:p>
            <a:pPr lvl="0"/>
            <a:r>
              <a:rPr lang="es-US" dirty="0" smtClean="0"/>
              <a:t>Uso e impacto de la tecnología</a:t>
            </a:r>
            <a:endParaRPr lang="es-CO" dirty="0"/>
          </a:p>
        </p:txBody>
      </p:sp>
      <p:sp>
        <p:nvSpPr>
          <p:cNvPr id="8" name="Hexágono 7"/>
          <p:cNvSpPr/>
          <p:nvPr/>
        </p:nvSpPr>
        <p:spPr>
          <a:xfrm>
            <a:off x="5008895" y="3090862"/>
            <a:ext cx="2775284" cy="2534653"/>
          </a:xfrm>
          <a:prstGeom prst="hexagon">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s-US" sz="2400" b="1" dirty="0" err="1" smtClean="0"/>
              <a:t>Learning</a:t>
            </a:r>
            <a:endParaRPr lang="es-US" sz="2400" b="1" dirty="0" smtClean="0"/>
          </a:p>
          <a:p>
            <a:pPr algn="ctr"/>
            <a:r>
              <a:rPr lang="es-US" sz="2400" b="1" dirty="0" err="1" smtClean="0"/>
              <a:t>analytics</a:t>
            </a:r>
            <a:endParaRPr lang="es-CO" sz="2400" b="1" dirty="0"/>
          </a:p>
        </p:txBody>
      </p:sp>
      <p:sp>
        <p:nvSpPr>
          <p:cNvPr id="9" name="Rectángulo 8"/>
          <p:cNvSpPr/>
          <p:nvPr/>
        </p:nvSpPr>
        <p:spPr>
          <a:xfrm>
            <a:off x="7784179" y="3852499"/>
            <a:ext cx="2679032" cy="923330"/>
          </a:xfrm>
          <a:prstGeom prst="rect">
            <a:avLst/>
          </a:prstGeom>
        </p:spPr>
        <p:txBody>
          <a:bodyPr wrap="square">
            <a:spAutoFit/>
          </a:bodyPr>
          <a:lstStyle/>
          <a:p>
            <a:pPr lvl="0"/>
            <a:r>
              <a:rPr lang="es-US" dirty="0" smtClean="0"/>
              <a:t>Mejorar el aprendizaje, evaluar los medios y  los procesos de enseñanza </a:t>
            </a:r>
            <a:endParaRPr lang="es-CO" dirty="0"/>
          </a:p>
        </p:txBody>
      </p:sp>
      <p:pic>
        <p:nvPicPr>
          <p:cNvPr id="10" name="Imagen 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952" y="5736175"/>
            <a:ext cx="857370" cy="571580"/>
          </a:xfrm>
          <a:prstGeom prst="rect">
            <a:avLst/>
          </a:prstGeom>
        </p:spPr>
      </p:pic>
      <p:sp>
        <p:nvSpPr>
          <p:cNvPr id="11" name="Hexágono 10"/>
          <p:cNvSpPr/>
          <p:nvPr/>
        </p:nvSpPr>
        <p:spPr>
          <a:xfrm>
            <a:off x="7286869" y="4775829"/>
            <a:ext cx="2149648" cy="1884584"/>
          </a:xfrm>
          <a:prstGeom prst="hexagon">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r>
              <a:rPr lang="es-US" sz="2400" b="1" dirty="0" smtClean="0"/>
              <a:t>Curricular </a:t>
            </a:r>
            <a:r>
              <a:rPr lang="es-US" sz="2400" b="1" dirty="0" err="1" smtClean="0"/>
              <a:t>learning</a:t>
            </a:r>
            <a:endParaRPr lang="es-US" sz="2400" b="1" dirty="0" smtClean="0"/>
          </a:p>
          <a:p>
            <a:pPr algn="ctr"/>
            <a:r>
              <a:rPr lang="es-US" sz="2400" b="1" dirty="0" err="1" smtClean="0"/>
              <a:t>analytics</a:t>
            </a:r>
            <a:endParaRPr lang="es-CO" sz="2400" b="1" dirty="0"/>
          </a:p>
        </p:txBody>
      </p:sp>
      <p:sp>
        <p:nvSpPr>
          <p:cNvPr id="12" name="Rectángulo 11"/>
          <p:cNvSpPr/>
          <p:nvPr/>
        </p:nvSpPr>
        <p:spPr>
          <a:xfrm>
            <a:off x="9532767" y="5533455"/>
            <a:ext cx="2511072" cy="369332"/>
          </a:xfrm>
          <a:prstGeom prst="rect">
            <a:avLst/>
          </a:prstGeom>
        </p:spPr>
        <p:txBody>
          <a:bodyPr wrap="none">
            <a:spAutoFit/>
          </a:bodyPr>
          <a:lstStyle/>
          <a:p>
            <a:r>
              <a:rPr lang="es-US" i="1" dirty="0" smtClean="0"/>
              <a:t>Eficacia</a:t>
            </a:r>
            <a:r>
              <a:rPr lang="es-US" dirty="0" smtClean="0"/>
              <a:t> </a:t>
            </a:r>
            <a:r>
              <a:rPr lang="es-US" dirty="0"/>
              <a:t>de los currículos </a:t>
            </a:r>
            <a:endParaRPr lang="es-CO" dirty="0"/>
          </a:p>
        </p:txBody>
      </p:sp>
      <p:sp>
        <p:nvSpPr>
          <p:cNvPr id="14" name="Flecha curvada hacia la izquierda 13"/>
          <p:cNvSpPr/>
          <p:nvPr/>
        </p:nvSpPr>
        <p:spPr>
          <a:xfrm rot="7444599">
            <a:off x="3957951" y="3354082"/>
            <a:ext cx="2101174" cy="4642662"/>
          </a:xfrm>
          <a:prstGeom prst="curvedLef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181898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781" y="1304365"/>
            <a:ext cx="12206781" cy="4670097"/>
          </a:xfrm>
          <a:prstGeom prst="rect">
            <a:avLst/>
          </a:prstGeom>
        </p:spPr>
      </p:pic>
      <p:pic>
        <p:nvPicPr>
          <p:cNvPr id="3" name="Imagen 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spTree>
    <p:extLst>
      <p:ext uri="{BB962C8B-B14F-4D97-AF65-F5344CB8AC3E}">
        <p14:creationId xmlns:p14="http://schemas.microsoft.com/office/powerpoint/2010/main" val="362903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366555" y="6521081"/>
            <a:ext cx="1316811" cy="276999"/>
          </a:xfrm>
          <a:prstGeom prst="rect">
            <a:avLst/>
          </a:prstGeom>
          <a:noFill/>
        </p:spPr>
        <p:txBody>
          <a:bodyPr wrap="square" rtlCol="0">
            <a:spAutoFit/>
          </a:bodyPr>
          <a:lstStyle/>
          <a:p>
            <a:r>
              <a:rPr lang="es-US" sz="1200" dirty="0" smtClean="0"/>
              <a:t>1,781 PREGRADO</a:t>
            </a:r>
            <a:endParaRPr lang="es-CO" sz="1200" dirty="0"/>
          </a:p>
        </p:txBody>
      </p:sp>
      <p:sp>
        <p:nvSpPr>
          <p:cNvPr id="11" name="Título 3"/>
          <p:cNvSpPr txBox="1">
            <a:spLocks/>
          </p:cNvSpPr>
          <p:nvPr/>
        </p:nvSpPr>
        <p:spPr>
          <a:xfrm>
            <a:off x="321798" y="560734"/>
            <a:ext cx="11478316" cy="91594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smtClean="0">
                <a:solidFill>
                  <a:srgbClr val="125B7F"/>
                </a:solidFill>
                <a:latin typeface="Verdana" panose="020B0604030504040204" pitchFamily="34" charset="0"/>
                <a:ea typeface="Verdana" panose="020B0604030504040204" pitchFamily="34" charset="0"/>
                <a:cs typeface="Verdana" panose="020B0604030504040204" pitchFamily="34" charset="0"/>
              </a:rPr>
              <a:t>RESULTADOS </a:t>
            </a:r>
          </a:p>
          <a:p>
            <a:r>
              <a:rPr lang="es-US" sz="3600" dirty="0" smtClean="0">
                <a:solidFill>
                  <a:schemeClr val="tx2"/>
                </a:solidFill>
              </a:rPr>
              <a:t>Capacidad instalada</a:t>
            </a:r>
            <a:r>
              <a:rPr lang="es-US" sz="3600" dirty="0" smtClean="0"/>
              <a:t/>
            </a:r>
            <a:br>
              <a:rPr lang="es-US" sz="3600" dirty="0" smtClean="0"/>
            </a:br>
            <a:endParaRPr lang="es-CO" sz="2400" b="1" dirty="0">
              <a:solidFill>
                <a:srgbClr val="BFC1B9"/>
              </a:solidFill>
            </a:endParaRPr>
          </a:p>
        </p:txBody>
      </p:sp>
      <p:graphicFrame>
        <p:nvGraphicFramePr>
          <p:cNvPr id="6" name="Gráfico 5"/>
          <p:cNvGraphicFramePr>
            <a:graphicFrameLocks/>
          </p:cNvGraphicFramePr>
          <p:nvPr>
            <p:extLst/>
          </p:nvPr>
        </p:nvGraphicFramePr>
        <p:xfrm>
          <a:off x="456447" y="2005920"/>
          <a:ext cx="5664318" cy="461332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2012817" y="6515132"/>
            <a:ext cx="1406812" cy="276999"/>
          </a:xfrm>
          <a:prstGeom prst="rect">
            <a:avLst/>
          </a:prstGeom>
          <a:noFill/>
        </p:spPr>
        <p:txBody>
          <a:bodyPr wrap="square" rtlCol="0">
            <a:spAutoFit/>
          </a:bodyPr>
          <a:lstStyle/>
          <a:p>
            <a:r>
              <a:rPr lang="es-US" sz="1200" dirty="0" smtClean="0"/>
              <a:t>1,775 PREGRADO</a:t>
            </a:r>
            <a:endParaRPr lang="es-CO" sz="1200" dirty="0"/>
          </a:p>
        </p:txBody>
      </p:sp>
      <p:sp>
        <p:nvSpPr>
          <p:cNvPr id="2" name="Rectángulo 1"/>
          <p:cNvSpPr/>
          <p:nvPr/>
        </p:nvSpPr>
        <p:spPr>
          <a:xfrm>
            <a:off x="1887083" y="3149980"/>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3" name="Elipse 2"/>
          <p:cNvSpPr/>
          <p:nvPr/>
        </p:nvSpPr>
        <p:spPr>
          <a:xfrm>
            <a:off x="1638609" y="369867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p:cNvSpPr/>
          <p:nvPr/>
        </p:nvSpPr>
        <p:spPr>
          <a:xfrm>
            <a:off x="1887083" y="329901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Tabla 4"/>
          <p:cNvGraphicFramePr>
            <a:graphicFrameLocks noGrp="1"/>
          </p:cNvGraphicFramePr>
          <p:nvPr>
            <p:extLst/>
          </p:nvPr>
        </p:nvGraphicFramePr>
        <p:xfrm>
          <a:off x="7105650" y="238125"/>
          <a:ext cx="4509750" cy="1714500"/>
        </p:xfrm>
        <a:graphic>
          <a:graphicData uri="http://schemas.openxmlformats.org/drawingml/2006/table">
            <a:tbl>
              <a:tblPr>
                <a:tableStyleId>{5C22544A-7EE6-4342-B048-85BDC9FD1C3A}</a:tableStyleId>
              </a:tblPr>
              <a:tblGrid>
                <a:gridCol w="1986813">
                  <a:extLst>
                    <a:ext uri="{9D8B030D-6E8A-4147-A177-3AD203B41FA5}">
                      <a16:colId xmlns:a16="http://schemas.microsoft.com/office/drawing/2014/main" val="20000"/>
                    </a:ext>
                  </a:extLst>
                </a:gridCol>
                <a:gridCol w="840979">
                  <a:extLst>
                    <a:ext uri="{9D8B030D-6E8A-4147-A177-3AD203B41FA5}">
                      <a16:colId xmlns:a16="http://schemas.microsoft.com/office/drawing/2014/main" val="20001"/>
                    </a:ext>
                  </a:extLst>
                </a:gridCol>
                <a:gridCol w="840979">
                  <a:extLst>
                    <a:ext uri="{9D8B030D-6E8A-4147-A177-3AD203B41FA5}">
                      <a16:colId xmlns:a16="http://schemas.microsoft.com/office/drawing/2014/main" val="20002"/>
                    </a:ext>
                  </a:extLst>
                </a:gridCol>
                <a:gridCol w="840979">
                  <a:extLst>
                    <a:ext uri="{9D8B030D-6E8A-4147-A177-3AD203B41FA5}">
                      <a16:colId xmlns:a16="http://schemas.microsoft.com/office/drawing/2014/main" val="20003"/>
                    </a:ext>
                  </a:extLst>
                </a:gridCol>
              </a:tblGrid>
              <a:tr h="190500">
                <a:tc gridSpan="4">
                  <a:txBody>
                    <a:bodyPr/>
                    <a:lstStyle/>
                    <a:p>
                      <a:pPr algn="ctr" fontAlgn="b"/>
                      <a:r>
                        <a:rPr lang="es-CO" sz="1100" b="1" u="none" strike="noStrike" dirty="0" smtClean="0">
                          <a:effectLst/>
                        </a:rPr>
                        <a:t>SALONES ADICIONALES</a:t>
                      </a:r>
                      <a:endParaRPr lang="es-CO" sz="1100" b="1"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ctr" fontAlgn="b"/>
                      <a:r>
                        <a:rPr lang="es-CO" sz="1100" b="1" u="none" strike="noStrike" dirty="0" smtClean="0">
                          <a:effectLst/>
                        </a:rPr>
                        <a:t>Tipo de salón</a:t>
                      </a:r>
                      <a:endParaRPr lang="es-CO" sz="11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b="1" i="0" u="none" strike="noStrike" dirty="0" smtClean="0">
                          <a:solidFill>
                            <a:schemeClr val="dk1"/>
                          </a:solidFill>
                          <a:effectLst/>
                          <a:latin typeface="+mn-lt"/>
                        </a:rPr>
                        <a:t>Capacidad</a:t>
                      </a:r>
                      <a:endParaRPr lang="es-CO" sz="11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b="1" i="0" u="none" strike="noStrike" dirty="0" smtClean="0">
                          <a:solidFill>
                            <a:schemeClr val="dk1"/>
                          </a:solidFill>
                          <a:effectLst/>
                          <a:latin typeface="+mn-lt"/>
                        </a:rPr>
                        <a:t>Periodo</a:t>
                      </a:r>
                      <a:endParaRPr lang="es-CO" sz="1100" b="1"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b="1" u="none" strike="noStrike" dirty="0" smtClean="0">
                          <a:effectLst/>
                        </a:rPr>
                        <a:t>Cantidad</a:t>
                      </a:r>
                      <a:endParaRPr lang="es-CO" sz="1100" b="1"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s-CO" sz="1100" u="none" strike="noStrike">
                          <a:effectLst/>
                        </a:rPr>
                        <a:t>Laboratorios</a:t>
                      </a:r>
                      <a:endParaRPr lang="es-CO"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24</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3</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s-CO" sz="1100" u="none" strike="noStrike" dirty="0">
                          <a:effectLst/>
                        </a:rPr>
                        <a:t>(Salas de tutores) TALLERES</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98</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4</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s-CO" sz="1100" u="none" strike="noStrike">
                          <a:effectLst/>
                        </a:rPr>
                        <a:t>Aulas múltiples o Auditorios</a:t>
                      </a:r>
                      <a:endParaRPr lang="es-CO"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30</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4</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s-CO" sz="1100" u="none" strike="noStrike">
                          <a:effectLst/>
                        </a:rPr>
                        <a:t>Aulas virtuales o de cómputo</a:t>
                      </a:r>
                      <a:endParaRPr lang="es-CO"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25</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5</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s-CO" sz="1100" u="none" strike="noStrike">
                          <a:effectLst/>
                        </a:rPr>
                        <a:t>Laboratorios</a:t>
                      </a:r>
                      <a:endParaRPr lang="es-CO"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24</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5</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s-CO" sz="1100" u="none" strike="noStrike">
                          <a:effectLst/>
                        </a:rPr>
                        <a:t>Aulas múltiples o Auditorios</a:t>
                      </a:r>
                      <a:endParaRPr lang="es-CO"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30</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7</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s-CO" sz="1100" u="none" strike="noStrike" dirty="0">
                          <a:effectLst/>
                        </a:rPr>
                        <a:t>Laboratorios</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24</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7</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s-CO" sz="1100" u="none" strike="noStrike" dirty="0">
                          <a:effectLst/>
                        </a:rPr>
                        <a:t>1</a:t>
                      </a:r>
                      <a:endParaRPr lang="es-CO"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0008"/>
                  </a:ext>
                </a:extLst>
              </a:tr>
            </a:tbl>
          </a:graphicData>
        </a:graphic>
      </p:graphicFrame>
      <p:graphicFrame>
        <p:nvGraphicFramePr>
          <p:cNvPr id="41" name="Tabla 40"/>
          <p:cNvGraphicFramePr>
            <a:graphicFrameLocks noGrp="1"/>
          </p:cNvGraphicFramePr>
          <p:nvPr>
            <p:extLst/>
          </p:nvPr>
        </p:nvGraphicFramePr>
        <p:xfrm>
          <a:off x="7105650" y="2005000"/>
          <a:ext cx="4509750" cy="4351350"/>
        </p:xfrm>
        <a:graphic>
          <a:graphicData uri="http://schemas.openxmlformats.org/drawingml/2006/table">
            <a:tbl>
              <a:tblPr>
                <a:tableStyleId>{5C22544A-7EE6-4342-B048-85BDC9FD1C3A}</a:tableStyleId>
              </a:tblPr>
              <a:tblGrid>
                <a:gridCol w="1549362">
                  <a:extLst>
                    <a:ext uri="{9D8B030D-6E8A-4147-A177-3AD203B41FA5}">
                      <a16:colId xmlns:a16="http://schemas.microsoft.com/office/drawing/2014/main" val="20000"/>
                    </a:ext>
                  </a:extLst>
                </a:gridCol>
                <a:gridCol w="1484806">
                  <a:extLst>
                    <a:ext uri="{9D8B030D-6E8A-4147-A177-3AD203B41FA5}">
                      <a16:colId xmlns:a16="http://schemas.microsoft.com/office/drawing/2014/main" val="20001"/>
                    </a:ext>
                  </a:extLst>
                </a:gridCol>
                <a:gridCol w="737791">
                  <a:extLst>
                    <a:ext uri="{9D8B030D-6E8A-4147-A177-3AD203B41FA5}">
                      <a16:colId xmlns:a16="http://schemas.microsoft.com/office/drawing/2014/main" val="20002"/>
                    </a:ext>
                  </a:extLst>
                </a:gridCol>
                <a:gridCol w="737791">
                  <a:extLst>
                    <a:ext uri="{9D8B030D-6E8A-4147-A177-3AD203B41FA5}">
                      <a16:colId xmlns:a16="http://schemas.microsoft.com/office/drawing/2014/main" val="20003"/>
                    </a:ext>
                  </a:extLst>
                </a:gridCol>
              </a:tblGrid>
              <a:tr h="174054">
                <a:tc gridSpan="4">
                  <a:txBody>
                    <a:bodyPr/>
                    <a:lstStyle/>
                    <a:p>
                      <a:pPr algn="ctr" fontAlgn="b"/>
                      <a:r>
                        <a:rPr lang="es-CO" sz="1050" b="1" u="none" strike="noStrike" dirty="0">
                          <a:effectLst/>
                        </a:rPr>
                        <a:t>PROFESORES ADICIONALES</a:t>
                      </a:r>
                      <a:endParaRPr lang="es-CO" sz="1050" b="1" i="0" u="none" strike="noStrike" dirty="0">
                        <a:solidFill>
                          <a:srgbClr val="000000"/>
                        </a:solidFill>
                        <a:effectLst/>
                        <a:latin typeface="Calibri" panose="020F0502020204030204" pitchFamily="34" charset="0"/>
                      </a:endParaRPr>
                    </a:p>
                  </a:txBody>
                  <a:tcPr marL="8703" marR="8703" marT="8703" marB="0" anchor="b">
                    <a:no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74054">
                <a:tc>
                  <a:txBody>
                    <a:bodyPr/>
                    <a:lstStyle/>
                    <a:p>
                      <a:pPr algn="ctr" fontAlgn="b"/>
                      <a:r>
                        <a:rPr lang="es-CO" sz="1050" b="1" u="none" strike="noStrike" dirty="0">
                          <a:effectLst/>
                        </a:rPr>
                        <a:t>Unidad</a:t>
                      </a:r>
                      <a:endParaRPr lang="es-CO" sz="1050" b="1" i="0" u="none" strike="noStrike" dirty="0">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b="1" u="none" strike="noStrike" dirty="0">
                          <a:effectLst/>
                        </a:rPr>
                        <a:t>Tipo de profesor</a:t>
                      </a:r>
                      <a:endParaRPr lang="es-CO" sz="1050" b="1" i="0" u="none" strike="noStrike" dirty="0">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b="1" u="none" strike="noStrike" dirty="0">
                          <a:effectLst/>
                        </a:rPr>
                        <a:t>Periodo</a:t>
                      </a:r>
                      <a:endParaRPr lang="es-CO" sz="1050" b="1" i="0" u="none" strike="noStrike" dirty="0">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b="1" u="none" strike="noStrike" dirty="0">
                          <a:effectLst/>
                        </a:rPr>
                        <a:t>Cantidad</a:t>
                      </a:r>
                      <a:endParaRPr lang="es-CO" sz="1050" b="1" i="0" u="none" strike="noStrike" dirty="0">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1"/>
                  </a:ext>
                </a:extLst>
              </a:tr>
              <a:tr h="174054">
                <a:tc>
                  <a:txBody>
                    <a:bodyPr/>
                    <a:lstStyle/>
                    <a:p>
                      <a:pPr algn="l" fontAlgn="b"/>
                      <a:r>
                        <a:rPr lang="es-CO" sz="1050" u="none" strike="noStrike">
                          <a:effectLst/>
                        </a:rPr>
                        <a:t>Periodismo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2</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2"/>
                  </a:ext>
                </a:extLst>
              </a:tr>
              <a:tr h="174054">
                <a:tc>
                  <a:txBody>
                    <a:bodyPr/>
                    <a:lstStyle/>
                    <a:p>
                      <a:pPr algn="l" fontAlgn="b"/>
                      <a:r>
                        <a:rPr lang="es-CO" sz="1050" u="none" strike="noStrike">
                          <a:effectLst/>
                        </a:rPr>
                        <a:t>Ing. Química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3</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3"/>
                  </a:ext>
                </a:extLst>
              </a:tr>
              <a:tr h="174054">
                <a:tc>
                  <a:txBody>
                    <a:bodyPr/>
                    <a:lstStyle/>
                    <a:p>
                      <a:pPr algn="l" fontAlgn="b"/>
                      <a:r>
                        <a:rPr lang="es-CO" sz="1050" u="none" strike="noStrike">
                          <a:effectLst/>
                        </a:rPr>
                        <a:t>Ing. Eléctrica y Electrónica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dirty="0">
                          <a:effectLst/>
                        </a:rPr>
                        <a:t>4</a:t>
                      </a:r>
                      <a:endParaRPr lang="es-CO" sz="1050" b="0" i="0" u="none" strike="noStrike" dirty="0">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4"/>
                  </a:ext>
                </a:extLst>
              </a:tr>
              <a:tr h="174054">
                <a:tc>
                  <a:txBody>
                    <a:bodyPr/>
                    <a:lstStyle/>
                    <a:p>
                      <a:pPr algn="l" fontAlgn="b"/>
                      <a:r>
                        <a:rPr lang="es-CO" sz="1050" u="none" strike="noStrike">
                          <a:effectLst/>
                        </a:rPr>
                        <a:t>Diseño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Profesor Instructor</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5</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2</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5"/>
                  </a:ext>
                </a:extLst>
              </a:tr>
              <a:tr h="174054">
                <a:tc>
                  <a:txBody>
                    <a:bodyPr/>
                    <a:lstStyle/>
                    <a:p>
                      <a:pPr algn="l" fontAlgn="b"/>
                      <a:r>
                        <a:rPr lang="es-CO" sz="1050" u="none" strike="noStrike">
                          <a:effectLst/>
                        </a:rPr>
                        <a:t>Ing. Eléctrica y Electrónica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5</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6"/>
                  </a:ext>
                </a:extLst>
              </a:tr>
              <a:tr h="174054">
                <a:tc>
                  <a:txBody>
                    <a:bodyPr/>
                    <a:lstStyle/>
                    <a:p>
                      <a:pPr algn="l" fontAlgn="b"/>
                      <a:r>
                        <a:rPr lang="es-CO" sz="1050" u="none" strike="noStrike">
                          <a:effectLst/>
                        </a:rPr>
                        <a:t>Ing. Química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5</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7"/>
                  </a:ext>
                </a:extLst>
              </a:tr>
              <a:tr h="174054">
                <a:tc>
                  <a:txBody>
                    <a:bodyPr/>
                    <a:lstStyle/>
                    <a:p>
                      <a:pPr algn="l" fontAlgn="b"/>
                      <a:r>
                        <a:rPr lang="es-CO" sz="1050" u="none" strike="noStrike">
                          <a:effectLst/>
                        </a:rPr>
                        <a:t>Diseño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Profesor Instructor</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6</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8"/>
                  </a:ext>
                </a:extLst>
              </a:tr>
              <a:tr h="174054">
                <a:tc>
                  <a:txBody>
                    <a:bodyPr/>
                    <a:lstStyle/>
                    <a:p>
                      <a:pPr algn="l" fontAlgn="b"/>
                      <a:r>
                        <a:rPr lang="es-CO" sz="1050" u="none" strike="noStrike">
                          <a:effectLst/>
                        </a:rPr>
                        <a:t>Ing. Eléctrica y Electrónica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6</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09"/>
                  </a:ext>
                </a:extLst>
              </a:tr>
              <a:tr h="174054">
                <a:tc>
                  <a:txBody>
                    <a:bodyPr/>
                    <a:lstStyle/>
                    <a:p>
                      <a:pPr algn="l" fontAlgn="b"/>
                      <a:r>
                        <a:rPr lang="es-CO" sz="1050" u="none" strike="noStrike">
                          <a:effectLst/>
                        </a:rPr>
                        <a:t>Música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6</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0"/>
                  </a:ext>
                </a:extLst>
              </a:tr>
              <a:tr h="174054">
                <a:tc>
                  <a:txBody>
                    <a:bodyPr/>
                    <a:lstStyle/>
                    <a:p>
                      <a:pPr algn="l" fontAlgn="b"/>
                      <a:r>
                        <a:rPr lang="es-CO" sz="1050" u="none" strike="noStrike">
                          <a:effectLst/>
                        </a:rPr>
                        <a:t>CIDER</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7</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1"/>
                  </a:ext>
                </a:extLst>
              </a:tr>
              <a:tr h="174054">
                <a:tc>
                  <a:txBody>
                    <a:bodyPr/>
                    <a:lstStyle/>
                    <a:p>
                      <a:pPr algn="l" fontAlgn="b"/>
                      <a:r>
                        <a:rPr lang="es-CO" sz="1050" u="none" strike="noStrike">
                          <a:effectLst/>
                        </a:rPr>
                        <a:t>Ing. Eléctrica y Electrónica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7</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2"/>
                  </a:ext>
                </a:extLst>
              </a:tr>
              <a:tr h="174054">
                <a:tc>
                  <a:txBody>
                    <a:bodyPr/>
                    <a:lstStyle/>
                    <a:p>
                      <a:pPr algn="l" fontAlgn="b"/>
                      <a:r>
                        <a:rPr lang="es-CO" sz="1050" u="none" strike="noStrike">
                          <a:effectLst/>
                        </a:rPr>
                        <a:t>Música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7</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3"/>
                  </a:ext>
                </a:extLst>
              </a:tr>
              <a:tr h="174054">
                <a:tc>
                  <a:txBody>
                    <a:bodyPr/>
                    <a:lstStyle/>
                    <a:p>
                      <a:pPr algn="l" fontAlgn="b"/>
                      <a:r>
                        <a:rPr lang="es-CO" sz="1050" u="none" strike="noStrike">
                          <a:effectLst/>
                        </a:rPr>
                        <a:t>Periodismo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8</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4"/>
                  </a:ext>
                </a:extLst>
              </a:tr>
              <a:tr h="174054">
                <a:tc>
                  <a:txBody>
                    <a:bodyPr/>
                    <a:lstStyle/>
                    <a:p>
                      <a:pPr algn="l" fontAlgn="b"/>
                      <a:r>
                        <a:rPr lang="es-CO" sz="1050" u="none" strike="noStrike">
                          <a:effectLst/>
                        </a:rPr>
                        <a:t>Música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8</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5"/>
                  </a:ext>
                </a:extLst>
              </a:tr>
              <a:tr h="174054">
                <a:tc>
                  <a:txBody>
                    <a:bodyPr/>
                    <a:lstStyle/>
                    <a:p>
                      <a:pPr algn="l" fontAlgn="b"/>
                      <a:r>
                        <a:rPr lang="es-CO" sz="1050" u="none" strike="noStrike">
                          <a:effectLst/>
                        </a:rPr>
                        <a:t>Ing. Química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10</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6"/>
                  </a:ext>
                </a:extLst>
              </a:tr>
              <a:tr h="174054">
                <a:tc>
                  <a:txBody>
                    <a:bodyPr/>
                    <a:lstStyle/>
                    <a:p>
                      <a:pPr algn="l" fontAlgn="b"/>
                      <a:r>
                        <a:rPr lang="es-CO" sz="1050" u="none" strike="noStrike">
                          <a:effectLst/>
                        </a:rPr>
                        <a:t>Música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10</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7"/>
                  </a:ext>
                </a:extLst>
              </a:tr>
              <a:tr h="174054">
                <a:tc>
                  <a:txBody>
                    <a:bodyPr/>
                    <a:lstStyle/>
                    <a:p>
                      <a:pPr algn="l" fontAlgn="b"/>
                      <a:r>
                        <a:rPr lang="es-CO" sz="1050" u="none" strike="noStrike">
                          <a:effectLst/>
                        </a:rPr>
                        <a:t>Historia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11</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8"/>
                  </a:ext>
                </a:extLst>
              </a:tr>
              <a:tr h="174054">
                <a:tc>
                  <a:txBody>
                    <a:bodyPr/>
                    <a:lstStyle/>
                    <a:p>
                      <a:pPr algn="l" fontAlgn="b"/>
                      <a:r>
                        <a:rPr lang="es-CO" sz="1050" u="none" strike="noStrike">
                          <a:effectLst/>
                        </a:rPr>
                        <a:t>Ing. Eléctrica y Electrónica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11</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19"/>
                  </a:ext>
                </a:extLst>
              </a:tr>
              <a:tr h="174054">
                <a:tc>
                  <a:txBody>
                    <a:bodyPr/>
                    <a:lstStyle/>
                    <a:p>
                      <a:pPr algn="l" fontAlgn="b"/>
                      <a:r>
                        <a:rPr lang="es-CO" sz="1050" u="none" strike="noStrike">
                          <a:effectLst/>
                        </a:rPr>
                        <a:t>Matemáticas</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Docente de Planta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11</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20"/>
                  </a:ext>
                </a:extLst>
              </a:tr>
              <a:tr h="174054">
                <a:tc>
                  <a:txBody>
                    <a:bodyPr/>
                    <a:lstStyle/>
                    <a:p>
                      <a:pPr algn="l" fontAlgn="b"/>
                      <a:r>
                        <a:rPr lang="es-CO" sz="1050" u="none" strike="noStrike">
                          <a:effectLst/>
                        </a:rPr>
                        <a:t>Música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15</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21"/>
                  </a:ext>
                </a:extLst>
              </a:tr>
              <a:tr h="174054">
                <a:tc>
                  <a:txBody>
                    <a:bodyPr/>
                    <a:lstStyle/>
                    <a:p>
                      <a:pPr algn="l" fontAlgn="b"/>
                      <a:r>
                        <a:rPr lang="es-CO" sz="1050" u="none" strike="noStrike">
                          <a:effectLst/>
                        </a:rPr>
                        <a:t>Historia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Planta en Ordenamiento</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21</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22"/>
                  </a:ext>
                </a:extLst>
              </a:tr>
              <a:tr h="174054">
                <a:tc>
                  <a:txBody>
                    <a:bodyPr/>
                    <a:lstStyle/>
                    <a:p>
                      <a:pPr algn="l" fontAlgn="b"/>
                      <a:r>
                        <a:rPr lang="es-CO" sz="1050" u="none" strike="noStrike">
                          <a:effectLst/>
                        </a:rPr>
                        <a:t>Matemáticas</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a:effectLst/>
                        </a:rPr>
                        <a:t>Docente de Planta</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23</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a:effectLst/>
                        </a:rPr>
                        <a:t>1</a:t>
                      </a:r>
                      <a:endParaRPr lang="es-CO" sz="1050" b="0" i="0" u="none" strike="noStrike">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23"/>
                  </a:ext>
                </a:extLst>
              </a:tr>
              <a:tr h="174054">
                <a:tc>
                  <a:txBody>
                    <a:bodyPr/>
                    <a:lstStyle/>
                    <a:p>
                      <a:pPr algn="l" fontAlgn="b"/>
                      <a:r>
                        <a:rPr lang="es-CO" sz="1050" u="none" strike="noStrike" dirty="0">
                          <a:effectLst/>
                        </a:rPr>
                        <a:t>Historia</a:t>
                      </a:r>
                      <a:endParaRPr lang="es-CO" sz="1050" b="0" i="0" u="none" strike="noStrike" dirty="0">
                        <a:solidFill>
                          <a:srgbClr val="000000"/>
                        </a:solidFill>
                        <a:effectLst/>
                        <a:latin typeface="Calibri" panose="020F0502020204030204" pitchFamily="34" charset="0"/>
                      </a:endParaRPr>
                    </a:p>
                  </a:txBody>
                  <a:tcPr marL="8703" marR="8703" marT="8703" marB="0" anchor="b">
                    <a:noFill/>
                  </a:tcPr>
                </a:tc>
                <a:tc>
                  <a:txBody>
                    <a:bodyPr/>
                    <a:lstStyle/>
                    <a:p>
                      <a:pPr algn="l" fontAlgn="b"/>
                      <a:r>
                        <a:rPr lang="es-CO" sz="1050" u="none" strike="noStrike" dirty="0">
                          <a:effectLst/>
                        </a:rPr>
                        <a:t>Planta en Ordenamiento</a:t>
                      </a:r>
                      <a:endParaRPr lang="es-CO" sz="1050" b="0" i="0" u="none" strike="noStrike" dirty="0">
                        <a:solidFill>
                          <a:srgbClr val="000000"/>
                        </a:solidFill>
                        <a:effectLst/>
                        <a:latin typeface="Calibri" panose="020F0502020204030204" pitchFamily="34" charset="0"/>
                      </a:endParaRPr>
                    </a:p>
                  </a:txBody>
                  <a:tcPr marL="8703" marR="8703" marT="8703" marB="0" anchor="b">
                    <a:noFill/>
                  </a:tcPr>
                </a:tc>
                <a:tc>
                  <a:txBody>
                    <a:bodyPr/>
                    <a:lstStyle/>
                    <a:p>
                      <a:pPr algn="ctr" fontAlgn="b"/>
                      <a:r>
                        <a:rPr lang="es-CO" sz="1050" u="none" strike="noStrike">
                          <a:effectLst/>
                        </a:rPr>
                        <a:t>38</a:t>
                      </a:r>
                      <a:endParaRPr lang="es-CO" sz="1050" b="0" i="0" u="none" strike="noStrike">
                        <a:solidFill>
                          <a:srgbClr val="000000"/>
                        </a:solidFill>
                        <a:effectLst/>
                        <a:latin typeface="Calibri" panose="020F0502020204030204" pitchFamily="34" charset="0"/>
                      </a:endParaRPr>
                    </a:p>
                  </a:txBody>
                  <a:tcPr marL="8703" marR="8703" marT="8703" marB="0" anchor="b">
                    <a:noFill/>
                  </a:tcPr>
                </a:tc>
                <a:tc>
                  <a:txBody>
                    <a:bodyPr/>
                    <a:lstStyle/>
                    <a:p>
                      <a:pPr algn="r" fontAlgn="b"/>
                      <a:r>
                        <a:rPr lang="es-CO" sz="1050" u="none" strike="noStrike" dirty="0">
                          <a:effectLst/>
                        </a:rPr>
                        <a:t>1</a:t>
                      </a:r>
                      <a:endParaRPr lang="es-CO" sz="1050" b="0" i="0" u="none" strike="noStrike" dirty="0">
                        <a:solidFill>
                          <a:srgbClr val="000000"/>
                        </a:solidFill>
                        <a:effectLst/>
                        <a:latin typeface="Calibri" panose="020F0502020204030204" pitchFamily="34" charset="0"/>
                      </a:endParaRPr>
                    </a:p>
                  </a:txBody>
                  <a:tcPr marL="8703" marR="8703" marT="8703" marB="0" anchor="b">
                    <a:noFill/>
                  </a:tcPr>
                </a:tc>
                <a:extLst>
                  <a:ext uri="{0D108BD9-81ED-4DB2-BD59-A6C34878D82A}">
                    <a16:rowId xmlns:a16="http://schemas.microsoft.com/office/drawing/2014/main" val="10024"/>
                  </a:ext>
                </a:extLst>
              </a:tr>
            </a:tbl>
          </a:graphicData>
        </a:graphic>
      </p:graphicFrame>
      <p:sp>
        <p:nvSpPr>
          <p:cNvPr id="42" name="Elipse 41"/>
          <p:cNvSpPr/>
          <p:nvPr/>
        </p:nvSpPr>
        <p:spPr>
          <a:xfrm>
            <a:off x="2130255" y="298659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Elipse 42"/>
          <p:cNvSpPr/>
          <p:nvPr/>
        </p:nvSpPr>
        <p:spPr>
          <a:xfrm>
            <a:off x="2374763" y="275799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Elipse 43"/>
          <p:cNvSpPr/>
          <p:nvPr/>
        </p:nvSpPr>
        <p:spPr>
          <a:xfrm>
            <a:off x="2374763" y="263607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Elipse 44"/>
          <p:cNvSpPr/>
          <p:nvPr/>
        </p:nvSpPr>
        <p:spPr>
          <a:xfrm>
            <a:off x="2374763" y="251106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Elipse 45"/>
          <p:cNvSpPr/>
          <p:nvPr/>
        </p:nvSpPr>
        <p:spPr>
          <a:xfrm>
            <a:off x="2374763" y="239367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Elipse 46"/>
          <p:cNvSpPr/>
          <p:nvPr/>
        </p:nvSpPr>
        <p:spPr>
          <a:xfrm>
            <a:off x="2626223" y="258798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Elipse 47"/>
          <p:cNvSpPr/>
          <p:nvPr/>
        </p:nvSpPr>
        <p:spPr>
          <a:xfrm>
            <a:off x="2626223" y="246606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Elipse 48"/>
          <p:cNvSpPr/>
          <p:nvPr/>
        </p:nvSpPr>
        <p:spPr>
          <a:xfrm>
            <a:off x="2626223" y="234105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Elipse 49"/>
          <p:cNvSpPr/>
          <p:nvPr/>
        </p:nvSpPr>
        <p:spPr>
          <a:xfrm>
            <a:off x="2862443" y="249798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Elipse 50"/>
          <p:cNvSpPr/>
          <p:nvPr/>
        </p:nvSpPr>
        <p:spPr>
          <a:xfrm>
            <a:off x="2862443" y="237606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Elipse 51"/>
          <p:cNvSpPr/>
          <p:nvPr/>
        </p:nvSpPr>
        <p:spPr>
          <a:xfrm>
            <a:off x="2862443" y="225105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Elipse 52"/>
          <p:cNvSpPr/>
          <p:nvPr/>
        </p:nvSpPr>
        <p:spPr>
          <a:xfrm>
            <a:off x="3103606" y="241797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Elipse 53"/>
          <p:cNvSpPr/>
          <p:nvPr/>
        </p:nvSpPr>
        <p:spPr>
          <a:xfrm>
            <a:off x="3103606" y="2296059"/>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p:cNvSpPr/>
          <p:nvPr/>
        </p:nvSpPr>
        <p:spPr>
          <a:xfrm>
            <a:off x="3589200" y="233422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Elipse 56"/>
          <p:cNvSpPr/>
          <p:nvPr/>
        </p:nvSpPr>
        <p:spPr>
          <a:xfrm>
            <a:off x="3589200" y="221230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Elipse 59"/>
          <p:cNvSpPr/>
          <p:nvPr/>
        </p:nvSpPr>
        <p:spPr>
          <a:xfrm>
            <a:off x="3838342" y="2306667"/>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Elipse 60"/>
          <p:cNvSpPr/>
          <p:nvPr/>
        </p:nvSpPr>
        <p:spPr>
          <a:xfrm>
            <a:off x="3838342" y="2184747"/>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Elipse 61"/>
          <p:cNvSpPr/>
          <p:nvPr/>
        </p:nvSpPr>
        <p:spPr>
          <a:xfrm>
            <a:off x="3838342" y="2059737"/>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Elipse 65"/>
          <p:cNvSpPr/>
          <p:nvPr/>
        </p:nvSpPr>
        <p:spPr>
          <a:xfrm>
            <a:off x="4803637" y="224422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Elipse 66"/>
          <p:cNvSpPr/>
          <p:nvPr/>
        </p:nvSpPr>
        <p:spPr>
          <a:xfrm>
            <a:off x="5128259" y="219922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Elipse 67"/>
          <p:cNvSpPr/>
          <p:nvPr/>
        </p:nvSpPr>
        <p:spPr>
          <a:xfrm>
            <a:off x="5228219" y="219922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Elipse 68"/>
          <p:cNvSpPr/>
          <p:nvPr/>
        </p:nvSpPr>
        <p:spPr>
          <a:xfrm>
            <a:off x="5465855" y="2199228"/>
            <a:ext cx="90000" cy="9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0" name="Rectángulo 69"/>
          <p:cNvSpPr/>
          <p:nvPr/>
        </p:nvSpPr>
        <p:spPr>
          <a:xfrm>
            <a:off x="2123303" y="2852612"/>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71" name="Rectángulo 70"/>
          <p:cNvSpPr/>
          <p:nvPr/>
        </p:nvSpPr>
        <p:spPr>
          <a:xfrm>
            <a:off x="2123303" y="2717704"/>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73" name="Rectángulo 72"/>
          <p:cNvSpPr/>
          <p:nvPr/>
        </p:nvSpPr>
        <p:spPr>
          <a:xfrm>
            <a:off x="2368648" y="2274655"/>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74" name="Rectángulo 73"/>
          <p:cNvSpPr/>
          <p:nvPr/>
        </p:nvSpPr>
        <p:spPr>
          <a:xfrm>
            <a:off x="2368648" y="2139747"/>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75" name="Rectángulo 74"/>
          <p:cNvSpPr/>
          <p:nvPr/>
        </p:nvSpPr>
        <p:spPr>
          <a:xfrm>
            <a:off x="2862443" y="2140828"/>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76" name="Rectángulo 75"/>
          <p:cNvSpPr/>
          <p:nvPr/>
        </p:nvSpPr>
        <p:spPr>
          <a:xfrm>
            <a:off x="2862443" y="2005920"/>
            <a:ext cx="90000" cy="90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00919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2" name="Título 1"/>
          <p:cNvSpPr>
            <a:spLocks noGrp="1"/>
          </p:cNvSpPr>
          <p:nvPr>
            <p:ph type="title"/>
          </p:nvPr>
        </p:nvSpPr>
        <p:spPr>
          <a:xfrm>
            <a:off x="319585" y="365503"/>
            <a:ext cx="10515600" cy="842573"/>
          </a:xfrm>
        </p:spPr>
        <p:txBody>
          <a:bodyPr/>
          <a:lstStyle/>
          <a:p>
            <a:r>
              <a:rPr lang="es-CO" b="1" dirty="0" smtClean="0">
                <a:solidFill>
                  <a:schemeClr val="bg1"/>
                </a:solidFill>
              </a:rPr>
              <a:t>Algunas conclusiones…</a:t>
            </a:r>
            <a:endParaRPr lang="es-CO" b="1" dirty="0">
              <a:solidFill>
                <a:schemeClr val="bg1"/>
              </a:solidFill>
            </a:endParaRPr>
          </a:p>
        </p:txBody>
      </p:sp>
      <p:sp>
        <p:nvSpPr>
          <p:cNvPr id="4" name="CuadroTexto 3"/>
          <p:cNvSpPr txBox="1"/>
          <p:nvPr/>
        </p:nvSpPr>
        <p:spPr>
          <a:xfrm>
            <a:off x="838200" y="1701774"/>
            <a:ext cx="11186108" cy="461665"/>
          </a:xfrm>
          <a:prstGeom prst="rect">
            <a:avLst/>
          </a:prstGeom>
          <a:noFill/>
        </p:spPr>
        <p:txBody>
          <a:bodyPr wrap="square" rtlCol="0">
            <a:spAutoFit/>
          </a:bodyPr>
          <a:lstStyle/>
          <a:p>
            <a:r>
              <a:rPr lang="es-CO" sz="2400" dirty="0" smtClean="0">
                <a:solidFill>
                  <a:schemeClr val="bg1"/>
                </a:solidFill>
              </a:rPr>
              <a:t>Realmente quien debe cambiar es la Universidad como un todo.</a:t>
            </a:r>
            <a:endParaRPr lang="es-CO" sz="2400" dirty="0">
              <a:solidFill>
                <a:schemeClr val="bg1"/>
              </a:solidFill>
            </a:endParaRP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202" y="6149477"/>
            <a:ext cx="857370" cy="571580"/>
          </a:xfrm>
          <a:prstGeom prst="rect">
            <a:avLst/>
          </a:prstGeom>
        </p:spPr>
      </p:pic>
      <p:sp>
        <p:nvSpPr>
          <p:cNvPr id="3" name="CuadroTexto 2"/>
          <p:cNvSpPr txBox="1"/>
          <p:nvPr/>
        </p:nvSpPr>
        <p:spPr>
          <a:xfrm>
            <a:off x="3648501" y="2577469"/>
            <a:ext cx="8543499" cy="461665"/>
          </a:xfrm>
          <a:prstGeom prst="rect">
            <a:avLst/>
          </a:prstGeom>
          <a:noFill/>
        </p:spPr>
        <p:txBody>
          <a:bodyPr wrap="square" rtlCol="0">
            <a:spAutoFit/>
          </a:bodyPr>
          <a:lstStyle>
            <a:defPPr>
              <a:defRPr lang="es-CO"/>
            </a:defPPr>
            <a:lvl1pPr>
              <a:defRPr sz="2400"/>
            </a:lvl1pPr>
          </a:lstStyle>
          <a:p>
            <a:r>
              <a:rPr lang="es-CO" dirty="0" smtClean="0">
                <a:solidFill>
                  <a:schemeClr val="bg1"/>
                </a:solidFill>
              </a:rPr>
              <a:t>El aprendizaje se desarrollará a lo largo de la vida.</a:t>
            </a:r>
            <a:endParaRPr lang="es-CO" dirty="0">
              <a:solidFill>
                <a:schemeClr val="bg1"/>
              </a:solidFill>
            </a:endParaRPr>
          </a:p>
        </p:txBody>
      </p:sp>
      <p:sp>
        <p:nvSpPr>
          <p:cNvPr id="7" name="CuadroTexto 6"/>
          <p:cNvSpPr txBox="1"/>
          <p:nvPr/>
        </p:nvSpPr>
        <p:spPr>
          <a:xfrm>
            <a:off x="838200" y="5047804"/>
            <a:ext cx="8645349" cy="830997"/>
          </a:xfrm>
          <a:prstGeom prst="rect">
            <a:avLst/>
          </a:prstGeom>
          <a:noFill/>
        </p:spPr>
        <p:txBody>
          <a:bodyPr wrap="square" rtlCol="0">
            <a:spAutoFit/>
          </a:bodyPr>
          <a:lstStyle/>
          <a:p>
            <a:r>
              <a:rPr lang="es-CO" sz="2400" dirty="0" smtClean="0">
                <a:solidFill>
                  <a:schemeClr val="bg1"/>
                </a:solidFill>
              </a:rPr>
              <a:t>Definitivamente, entre más información, mejor se toman las decisiones y los currículos no están ajenos a eso.</a:t>
            </a:r>
            <a:endParaRPr lang="es-CO" sz="2400" dirty="0">
              <a:solidFill>
                <a:schemeClr val="bg1"/>
              </a:solidFill>
            </a:endParaRPr>
          </a:p>
        </p:txBody>
      </p:sp>
      <p:sp>
        <p:nvSpPr>
          <p:cNvPr id="9" name="Rectángulo 8"/>
          <p:cNvSpPr/>
          <p:nvPr/>
        </p:nvSpPr>
        <p:spPr>
          <a:xfrm>
            <a:off x="10699845" y="5733978"/>
            <a:ext cx="1492155" cy="11240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2776364" y="3829397"/>
            <a:ext cx="6531410" cy="461665"/>
          </a:xfrm>
          <a:prstGeom prst="rect">
            <a:avLst/>
          </a:prstGeom>
          <a:noFill/>
        </p:spPr>
        <p:txBody>
          <a:bodyPr wrap="square" rtlCol="0">
            <a:spAutoFit/>
          </a:bodyPr>
          <a:lstStyle>
            <a:defPPr>
              <a:defRPr lang="es-CO"/>
            </a:defPPr>
            <a:lvl1pPr>
              <a:defRPr sz="2400"/>
            </a:lvl1pPr>
          </a:lstStyle>
          <a:p>
            <a:r>
              <a:rPr lang="es-CO" dirty="0" smtClean="0">
                <a:solidFill>
                  <a:schemeClr val="bg1"/>
                </a:solidFill>
              </a:rPr>
              <a:t>El currículo como palanca para la innovación.</a:t>
            </a:r>
            <a:endParaRPr lang="es-CO" dirty="0">
              <a:solidFill>
                <a:schemeClr val="bg1"/>
              </a:solidFill>
            </a:endParaRPr>
          </a:p>
        </p:txBody>
      </p:sp>
      <p:sp>
        <p:nvSpPr>
          <p:cNvPr id="11" name="CuadroTexto 10"/>
          <p:cNvSpPr txBox="1"/>
          <p:nvPr/>
        </p:nvSpPr>
        <p:spPr>
          <a:xfrm>
            <a:off x="6239303" y="6294300"/>
            <a:ext cx="5952697" cy="461665"/>
          </a:xfrm>
          <a:prstGeom prst="rect">
            <a:avLst/>
          </a:prstGeom>
          <a:noFill/>
        </p:spPr>
        <p:txBody>
          <a:bodyPr wrap="square" rtlCol="0">
            <a:spAutoFit/>
          </a:bodyPr>
          <a:lstStyle>
            <a:defPPr>
              <a:defRPr lang="es-CO"/>
            </a:defPPr>
            <a:lvl1pPr>
              <a:defRPr sz="2400">
                <a:solidFill>
                  <a:schemeClr val="bg1"/>
                </a:solidFill>
              </a:defRPr>
            </a:lvl1pPr>
          </a:lstStyle>
          <a:p>
            <a:r>
              <a:rPr lang="es-CO" dirty="0"/>
              <a:t>Otras más que cada uno </a:t>
            </a:r>
            <a:r>
              <a:rPr lang="es-CO" dirty="0" smtClean="0"/>
              <a:t>ha </a:t>
            </a:r>
            <a:r>
              <a:rPr lang="es-CO" dirty="0"/>
              <a:t>podido sacar hoy…</a:t>
            </a:r>
          </a:p>
        </p:txBody>
      </p:sp>
      <p:sp>
        <p:nvSpPr>
          <p:cNvPr id="12" name="CuadroTexto 11"/>
          <p:cNvSpPr txBox="1"/>
          <p:nvPr/>
        </p:nvSpPr>
        <p:spPr>
          <a:xfrm>
            <a:off x="5890776" y="764862"/>
            <a:ext cx="6133532" cy="461665"/>
          </a:xfrm>
          <a:prstGeom prst="rect">
            <a:avLst/>
          </a:prstGeom>
          <a:noFill/>
        </p:spPr>
        <p:txBody>
          <a:bodyPr wrap="square" rtlCol="0">
            <a:spAutoFit/>
          </a:bodyPr>
          <a:lstStyle/>
          <a:p>
            <a:r>
              <a:rPr lang="es-CO" sz="2400" dirty="0" smtClean="0">
                <a:solidFill>
                  <a:schemeClr val="bg1"/>
                </a:solidFill>
              </a:rPr>
              <a:t>Los trabajos no se destruyen, se transforman</a:t>
            </a:r>
            <a:endParaRPr lang="es-CO" sz="2400" dirty="0">
              <a:solidFill>
                <a:schemeClr val="bg1"/>
              </a:solidFill>
            </a:endParaRPr>
          </a:p>
        </p:txBody>
      </p:sp>
    </p:spTree>
    <p:extLst>
      <p:ext uri="{BB962C8B-B14F-4D97-AF65-F5344CB8AC3E}">
        <p14:creationId xmlns:p14="http://schemas.microsoft.com/office/powerpoint/2010/main" val="42168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355864" y="4229276"/>
            <a:ext cx="7194430" cy="1008481"/>
          </a:xfrm>
          <a:prstGeom prst="rect">
            <a:avLst/>
          </a:prstGeom>
        </p:spPr>
        <p:txBody>
          <a:bodyPr>
            <a:spAutoFit/>
          </a:bodyPr>
          <a:lstStyle>
            <a:defPPr>
              <a:defRPr lang="es-CO"/>
            </a:defPPr>
            <a:lvl1pPr>
              <a:lnSpc>
                <a:spcPct val="107000"/>
              </a:lnSpc>
              <a:spcAft>
                <a:spcPts val="600"/>
              </a:spcAft>
              <a:defRPr b="1">
                <a:solidFill>
                  <a:srgbClr val="212121"/>
                </a:solidFill>
                <a:latin typeface="Arial" panose="020B0604020202020204" pitchFamily="34" charset="0"/>
                <a:ea typeface="Times New Roman" panose="02020603050405020304" pitchFamily="18" charset="0"/>
                <a:cs typeface="Times New Roman" panose="02020603050405020304" pitchFamily="18" charset="0"/>
              </a:defRPr>
            </a:lvl1pPr>
          </a:lstStyle>
          <a:p>
            <a:pPr algn="ctr"/>
            <a:r>
              <a:rPr lang="es-US" sz="6000" dirty="0" smtClean="0"/>
              <a:t>Gracias</a:t>
            </a:r>
            <a:endParaRPr lang="es-CO" sz="6000" dirty="0"/>
          </a:p>
        </p:txBody>
      </p:sp>
      <p:sp>
        <p:nvSpPr>
          <p:cNvPr id="7" name="Rectángulo 6"/>
          <p:cNvSpPr/>
          <p:nvPr/>
        </p:nvSpPr>
        <p:spPr>
          <a:xfrm>
            <a:off x="3389891" y="3031453"/>
            <a:ext cx="5068535" cy="646331"/>
          </a:xfrm>
          <a:prstGeom prst="rect">
            <a:avLst/>
          </a:prstGeom>
        </p:spPr>
        <p:txBody>
          <a:bodyPr wrap="square">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Carlos Castellanos</a:t>
            </a:r>
          </a:p>
          <a:p>
            <a:pPr algn="ctr"/>
            <a:r>
              <a:rPr lang="en-US" sz="1600" b="1" dirty="0" smtClean="0">
                <a:latin typeface="Candara" panose="020E0502030303020204" pitchFamily="34" charset="0"/>
              </a:rPr>
              <a:t>ce.castellanos394@uniandes.edu.co</a:t>
            </a:r>
            <a:endParaRPr lang="en-US" sz="200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AutoShape 2" descr="https://dyn.web.whatsapp.com/pp?e=https%3A%2F%2Fpps.whatsapp.net%2Fv%2Ft61.11540-24%2F21952867_120639951936236_5979448706372468736_n.jpg%3Foe%3D5B8C8059%26oh%3D51783ee4530469b8ca14a5f807dea4e5&amp;t=s&amp;u=573105543687%40c.us&amp;i=15075845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l="15999" r="23767"/>
          <a:stretch/>
        </p:blipFill>
        <p:spPr>
          <a:xfrm>
            <a:off x="5081105" y="1565561"/>
            <a:ext cx="1569721" cy="1465892"/>
          </a:xfrm>
          <a:prstGeom prst="rect">
            <a:avLst/>
          </a:prstGeom>
        </p:spPr>
      </p:pic>
    </p:spTree>
    <p:extLst>
      <p:ext uri="{BB962C8B-B14F-4D97-AF65-F5344CB8AC3E}">
        <p14:creationId xmlns:p14="http://schemas.microsoft.com/office/powerpoint/2010/main" val="3659075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269988" y="2659699"/>
            <a:ext cx="10507823" cy="1146211"/>
          </a:xfrm>
          <a:prstGeom prst="rect">
            <a:avLst/>
          </a:prstGeom>
        </p:spPr>
        <p:txBody>
          <a:bodyPr wrap="square">
            <a:spAutoFit/>
          </a:bodyPr>
          <a:lstStyle>
            <a:defPPr>
              <a:defRPr lang="es-CO"/>
            </a:defPPr>
            <a:lvl1pPr>
              <a:lnSpc>
                <a:spcPct val="107000"/>
              </a:lnSpc>
              <a:spcAft>
                <a:spcPts val="600"/>
              </a:spcAft>
              <a:defRPr b="1">
                <a:solidFill>
                  <a:srgbClr val="212121"/>
                </a:solidFill>
                <a:latin typeface="Arial" panose="020B0604020202020204" pitchFamily="34" charset="0"/>
                <a:ea typeface="Times New Roman" panose="02020603050405020304" pitchFamily="18" charset="0"/>
                <a:cs typeface="Times New Roman" panose="02020603050405020304" pitchFamily="18" charset="0"/>
              </a:defRPr>
            </a:lvl1pPr>
          </a:lstStyle>
          <a:p>
            <a:r>
              <a:rPr lang="es-CO" sz="3200" dirty="0" smtClean="0">
                <a:solidFill>
                  <a:schemeClr val="bg1"/>
                </a:solidFill>
              </a:rPr>
              <a:t>Tres perspectivas: </a:t>
            </a:r>
            <a:r>
              <a:rPr lang="es-CO" sz="3200" dirty="0" smtClean="0">
                <a:solidFill>
                  <a:schemeClr val="accent5">
                    <a:lumMod val="50000"/>
                  </a:schemeClr>
                </a:solidFill>
              </a:rPr>
              <a:t>los trabajos</a:t>
            </a:r>
            <a:r>
              <a:rPr lang="es-CO" sz="3200" dirty="0" smtClean="0">
                <a:solidFill>
                  <a:schemeClr val="bg1"/>
                </a:solidFill>
              </a:rPr>
              <a:t>, el currículo y el uso de los datos en la educación superior</a:t>
            </a:r>
            <a:endParaRPr lang="es-CO" sz="3200" dirty="0">
              <a:solidFill>
                <a:schemeClr val="bg1"/>
              </a:solidFill>
            </a:endParaRPr>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202" y="6136225"/>
            <a:ext cx="857370" cy="571580"/>
          </a:xfrm>
          <a:prstGeom prst="rect">
            <a:avLst/>
          </a:prstGeom>
        </p:spPr>
      </p:pic>
      <p:sp>
        <p:nvSpPr>
          <p:cNvPr id="5" name="Rectángulo 4"/>
          <p:cNvSpPr/>
          <p:nvPr/>
        </p:nvSpPr>
        <p:spPr>
          <a:xfrm>
            <a:off x="10534650" y="5295900"/>
            <a:ext cx="1657350" cy="1411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9611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624084"/>
            <a:ext cx="12192000" cy="11054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smtClean="0"/>
              <a:t>¿Cuáles son los trabajos del futuro?</a:t>
            </a:r>
            <a:endParaRPr lang="es-CO" sz="3600" dirty="0"/>
          </a:p>
        </p:txBody>
      </p:sp>
      <p:sp>
        <p:nvSpPr>
          <p:cNvPr id="3" name="Rectángulo 2"/>
          <p:cNvSpPr/>
          <p:nvPr/>
        </p:nvSpPr>
        <p:spPr>
          <a:xfrm>
            <a:off x="0" y="3946478"/>
            <a:ext cx="12192000" cy="11054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smtClean="0"/>
              <a:t>¿Qué estudiarán los bebés de hoy?</a:t>
            </a:r>
            <a:endParaRPr lang="es-CO" sz="3600" dirty="0"/>
          </a:p>
        </p:txBody>
      </p:sp>
    </p:spTree>
    <p:extLst>
      <p:ext uri="{BB962C8B-B14F-4D97-AF65-F5344CB8AC3E}">
        <p14:creationId xmlns:p14="http://schemas.microsoft.com/office/powerpoint/2010/main" val="2293593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0154" y="623839"/>
            <a:ext cx="8004413" cy="1200329"/>
          </a:xfrm>
          <a:prstGeom prst="rect">
            <a:avLst/>
          </a:prstGeom>
          <a:noFill/>
        </p:spPr>
        <p:txBody>
          <a:bodyPr wrap="square" rtlCol="0">
            <a:spAutoFit/>
          </a:bodyPr>
          <a:lstStyle/>
          <a:p>
            <a:r>
              <a:rPr lang="es-CO" sz="2800" dirty="0" smtClean="0"/>
              <a:t>El </a:t>
            </a:r>
            <a:r>
              <a:rPr lang="es-CO" sz="4400" b="1" dirty="0" smtClean="0">
                <a:solidFill>
                  <a:schemeClr val="accent6">
                    <a:lumMod val="50000"/>
                  </a:schemeClr>
                </a:solidFill>
              </a:rPr>
              <a:t>50%</a:t>
            </a:r>
            <a:r>
              <a:rPr lang="es-CO" sz="2800" dirty="0" smtClean="0"/>
              <a:t> de los trabajos podría no seguir realizándose en el futuro en A.L: Banco Mundial</a:t>
            </a:r>
            <a:endParaRPr lang="es-CO" sz="2800" dirty="0"/>
          </a:p>
        </p:txBody>
      </p:sp>
      <p:sp>
        <p:nvSpPr>
          <p:cNvPr id="7" name="CuadroTexto 6"/>
          <p:cNvSpPr txBox="1"/>
          <p:nvPr/>
        </p:nvSpPr>
        <p:spPr>
          <a:xfrm>
            <a:off x="4067033" y="2759207"/>
            <a:ext cx="7447127" cy="1384995"/>
          </a:xfrm>
          <a:prstGeom prst="rect">
            <a:avLst/>
          </a:prstGeom>
          <a:noFill/>
        </p:spPr>
        <p:txBody>
          <a:bodyPr wrap="square" rtlCol="0">
            <a:spAutoFit/>
          </a:bodyPr>
          <a:lstStyle/>
          <a:p>
            <a:pPr algn="r"/>
            <a:r>
              <a:rPr lang="es-CO" sz="2800" dirty="0" smtClean="0"/>
              <a:t>La educación debe enfocarse más con el pensamiento crítico que con lo manual, más análisis, menos memoria.</a:t>
            </a:r>
            <a:endParaRPr lang="es-CO" sz="2800" dirty="0"/>
          </a:p>
        </p:txBody>
      </p:sp>
      <p:sp>
        <p:nvSpPr>
          <p:cNvPr id="8" name="CuadroTexto 7"/>
          <p:cNvSpPr txBox="1"/>
          <p:nvPr/>
        </p:nvSpPr>
        <p:spPr>
          <a:xfrm>
            <a:off x="504967" y="5079241"/>
            <a:ext cx="9212239" cy="1384995"/>
          </a:xfrm>
          <a:prstGeom prst="rect">
            <a:avLst/>
          </a:prstGeom>
          <a:noFill/>
        </p:spPr>
        <p:txBody>
          <a:bodyPr wrap="square" rtlCol="0">
            <a:spAutoFit/>
          </a:bodyPr>
          <a:lstStyle/>
          <a:p>
            <a:r>
              <a:rPr lang="es-CO" sz="2800" dirty="0" smtClean="0"/>
              <a:t>Desarrollo de competencias</a:t>
            </a:r>
            <a:r>
              <a:rPr lang="es-CO" sz="2800" dirty="0"/>
              <a:t>, flexibilización, habilidad para adaptarse al entorno, ciencias de la decisión (analítica), capacidad de programar</a:t>
            </a:r>
            <a:r>
              <a:rPr lang="es-CO" sz="2800" dirty="0" smtClean="0"/>
              <a:t>…</a:t>
            </a:r>
            <a:endParaRPr lang="es-CO" sz="2800" dirty="0"/>
          </a:p>
        </p:txBody>
      </p:sp>
    </p:spTree>
    <p:extLst>
      <p:ext uri="{BB962C8B-B14F-4D97-AF65-F5344CB8AC3E}">
        <p14:creationId xmlns:p14="http://schemas.microsoft.com/office/powerpoint/2010/main" val="30235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g_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88" y="243623"/>
            <a:ext cx="9076765" cy="645301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23080" y="707647"/>
            <a:ext cx="3766782" cy="923330"/>
          </a:xfrm>
          <a:prstGeom prst="rect">
            <a:avLst/>
          </a:prstGeom>
          <a:noFill/>
        </p:spPr>
        <p:txBody>
          <a:bodyPr wrap="square" rtlCol="0">
            <a:spAutoFit/>
          </a:bodyPr>
          <a:lstStyle/>
          <a:p>
            <a:r>
              <a:rPr lang="es-CO" dirty="0" smtClean="0"/>
              <a:t>Se está pasando del tratamiento de los datos a la generación de conocimiento con ellos</a:t>
            </a:r>
            <a:endParaRPr lang="es-CO" dirty="0"/>
          </a:p>
        </p:txBody>
      </p:sp>
    </p:spTree>
    <p:extLst>
      <p:ext uri="{BB962C8B-B14F-4D97-AF65-F5344CB8AC3E}">
        <p14:creationId xmlns:p14="http://schemas.microsoft.com/office/powerpoint/2010/main" val="8475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esultado de imagen para shreks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386" y="-18491"/>
            <a:ext cx="9052593" cy="687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33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269988" y="2659699"/>
            <a:ext cx="10507823" cy="1146211"/>
          </a:xfrm>
          <a:prstGeom prst="rect">
            <a:avLst/>
          </a:prstGeom>
        </p:spPr>
        <p:txBody>
          <a:bodyPr wrap="square">
            <a:spAutoFit/>
          </a:bodyPr>
          <a:lstStyle>
            <a:defPPr>
              <a:defRPr lang="es-CO"/>
            </a:defPPr>
            <a:lvl1pPr>
              <a:lnSpc>
                <a:spcPct val="107000"/>
              </a:lnSpc>
              <a:spcAft>
                <a:spcPts val="600"/>
              </a:spcAft>
              <a:defRPr b="1">
                <a:solidFill>
                  <a:srgbClr val="212121"/>
                </a:solidFill>
                <a:latin typeface="Arial" panose="020B0604020202020204" pitchFamily="34" charset="0"/>
                <a:ea typeface="Times New Roman" panose="02020603050405020304" pitchFamily="18" charset="0"/>
                <a:cs typeface="Times New Roman" panose="02020603050405020304" pitchFamily="18" charset="0"/>
              </a:defRPr>
            </a:lvl1pPr>
          </a:lstStyle>
          <a:p>
            <a:r>
              <a:rPr lang="es-CO" sz="3200" dirty="0" smtClean="0">
                <a:solidFill>
                  <a:schemeClr val="bg1"/>
                </a:solidFill>
              </a:rPr>
              <a:t>Tres perspectivas: los trabajos, </a:t>
            </a:r>
            <a:r>
              <a:rPr lang="es-CO" sz="3200" dirty="0" smtClean="0">
                <a:solidFill>
                  <a:schemeClr val="accent5">
                    <a:lumMod val="50000"/>
                  </a:schemeClr>
                </a:solidFill>
              </a:rPr>
              <a:t>el currículo </a:t>
            </a:r>
            <a:r>
              <a:rPr lang="es-CO" sz="3200" dirty="0" smtClean="0">
                <a:solidFill>
                  <a:schemeClr val="bg1"/>
                </a:solidFill>
              </a:rPr>
              <a:t>y el uso de los datos en la educación superior</a:t>
            </a:r>
            <a:endParaRPr lang="es-CO" sz="3200" dirty="0">
              <a:solidFill>
                <a:schemeClr val="bg1"/>
              </a:solidFill>
            </a:endParaRPr>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202" y="6136225"/>
            <a:ext cx="857370" cy="571580"/>
          </a:xfrm>
          <a:prstGeom prst="rect">
            <a:avLst/>
          </a:prstGeom>
        </p:spPr>
      </p:pic>
      <p:sp>
        <p:nvSpPr>
          <p:cNvPr id="5" name="Rectángulo 4"/>
          <p:cNvSpPr/>
          <p:nvPr/>
        </p:nvSpPr>
        <p:spPr>
          <a:xfrm>
            <a:off x="10534650" y="5295900"/>
            <a:ext cx="1657350" cy="1411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5118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2.3.0.57241</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2.3.0.57241</Revision>
</Application>
</file>

<file path=customXml/itemProps1.xml><?xml version="1.0" encoding="utf-8"?>
<ds:datastoreItem xmlns:ds="http://schemas.openxmlformats.org/officeDocument/2006/customXml" ds:itemID="{257A7BC5-3E47-402F-830A-A021C7239516}">
  <ds:schemaRefs>
    <ds:schemaRef ds:uri="http://www.sap.com/cof/ao/powerpoint/application"/>
  </ds:schemaRefs>
</ds:datastoreItem>
</file>

<file path=customXml/itemProps2.xml><?xml version="1.0" encoding="utf-8"?>
<ds:datastoreItem xmlns:ds="http://schemas.openxmlformats.org/officeDocument/2006/customXml" ds:itemID="{287A892E-70A5-4606-9A51-A44F01E2E4C6}">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otalTime>18722</TotalTime>
  <Words>2629</Words>
  <Application>Microsoft Office PowerPoint</Application>
  <PresentationFormat>Panorámica</PresentationFormat>
  <Paragraphs>818</Paragraphs>
  <Slides>37</Slides>
  <Notes>27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37</vt:i4>
      </vt:variant>
    </vt:vector>
  </HeadingPairs>
  <TitlesOfParts>
    <vt:vector size="47" baseType="lpstr">
      <vt:lpstr>Arial</vt:lpstr>
      <vt:lpstr>Calibri</vt:lpstr>
      <vt:lpstr>Calibri Light</vt:lpstr>
      <vt:lpstr>Candara</vt:lpstr>
      <vt:lpstr>Century Gothic</vt:lpstr>
      <vt:lpstr>Lucida Sans Unicode</vt:lpstr>
      <vt:lpstr>Times New Roman</vt:lpstr>
      <vt:lpstr>Trebuchet MS</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Alineación Curricular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Algunas 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Antonio Elias Ochoa Parra</dc:creator>
  <cp:lastModifiedBy>Fatima Maria Ortiz Espinoza</cp:lastModifiedBy>
  <cp:revision>121</cp:revision>
  <dcterms:created xsi:type="dcterms:W3CDTF">2018-08-16T20:54:29Z</dcterms:created>
  <dcterms:modified xsi:type="dcterms:W3CDTF">2019-11-23T15:10:24Z</dcterms:modified>
</cp:coreProperties>
</file>